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850" y="-7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sz="1000"/>
              <a:t>·</a:t>
            </a:r>
            <a:r>
              <a:rPr lang="en" sz="700">
                <a:latin typeface="Times New Roman"/>
                <a:ea typeface="Times New Roman"/>
                <a:cs typeface="Times New Roman"/>
                <a:sym typeface="Times New Roman"/>
              </a:rPr>
              <a:t>      </a:t>
            </a:r>
            <a:r>
              <a:rPr lang="en"/>
              <a:t>From the standpoint of the hospitals and insurance companies, the cost to manufacture of the distractor is obviously an important parameter to consider. The current production cost of the distractor is $207.92, therefore, our device needs to be producible at a lower cost to attract customers to our product.</a:t>
            </a:r>
          </a:p>
          <a:p>
            <a:pPr lvl="0" rtl="0">
              <a:spcBef>
                <a:spcPts val="0"/>
              </a:spcBef>
              <a:buNone/>
            </a:pPr>
            <a:r>
              <a:rPr lang="en" sz="1000"/>
              <a:t>·</a:t>
            </a:r>
            <a:r>
              <a:rPr lang="en" sz="700">
                <a:latin typeface="Times New Roman"/>
                <a:ea typeface="Times New Roman"/>
                <a:cs typeface="Times New Roman"/>
                <a:sym typeface="Times New Roman"/>
              </a:rPr>
              <a:t>      </a:t>
            </a:r>
            <a:r>
              <a:rPr lang="en"/>
              <a:t>Additionally, hospitals must comply with regulation 42 CFR 482.42(a) set by the Department of Health and Human Services with regards to infection control. Therefore, our distractor will be cleanable and sterilizable for both steam sterilization and IUSS sterilization. This will go hand-in-hand with ISO standard 7153-1 with the distractor being made of standard medical grade material.</a:t>
            </a:r>
          </a:p>
          <a:p>
            <a:pPr lvl="0">
              <a:spcBef>
                <a:spcPts val="0"/>
              </a:spcBef>
              <a:buNone/>
            </a:pPr>
            <a:r>
              <a:rPr lang="en">
                <a:latin typeface="Calibri"/>
                <a:ea typeface="Calibri"/>
                <a:cs typeface="Calibri"/>
                <a:sym typeface="Calibri"/>
              </a:rPr>
              <a:t>Aesculap expressed to us that although the hospitals and insurance companies' input of the distractor are important, we should focus heavily on the needs of the surgeons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sz="1000"/>
              <a:t>·</a:t>
            </a:r>
            <a:r>
              <a:rPr lang="en" sz="700">
                <a:latin typeface="Times New Roman"/>
                <a:ea typeface="Times New Roman"/>
                <a:cs typeface="Times New Roman"/>
                <a:sym typeface="Times New Roman"/>
              </a:rPr>
              <a:t>      </a:t>
            </a:r>
            <a:r>
              <a:rPr lang="en"/>
              <a:t>As previously stated, orthopaedic surgeons and neurosurgeons use the distractor after removing a small portion of the degenerated disc to prevent the spine from collapsing while he removes the remnants of the damaged tissue.</a:t>
            </a:r>
          </a:p>
          <a:p>
            <a:pPr lvl="0" rtl="0">
              <a:spcBef>
                <a:spcPts val="0"/>
              </a:spcBef>
              <a:buNone/>
            </a:pPr>
            <a:r>
              <a:rPr lang="en" sz="1000"/>
              <a:t>·</a:t>
            </a:r>
            <a:r>
              <a:rPr lang="en" sz="700">
                <a:latin typeface="Times New Roman"/>
                <a:ea typeface="Times New Roman"/>
                <a:cs typeface="Times New Roman"/>
                <a:sym typeface="Times New Roman"/>
              </a:rPr>
              <a:t>      </a:t>
            </a:r>
            <a:r>
              <a:rPr lang="en"/>
              <a:t>Because the surgeon needs to remove all of this tissue before inserting the replacement disc, maximizing the visualization of the surgical site is crucial, and therefore, our distractor will have a narrow profile.</a:t>
            </a:r>
          </a:p>
          <a:p>
            <a:pPr lvl="0" rtl="0">
              <a:spcBef>
                <a:spcPts val="0"/>
              </a:spcBef>
              <a:buNone/>
            </a:pPr>
            <a:r>
              <a:rPr lang="en" sz="1000"/>
              <a:t>·</a:t>
            </a:r>
            <a:r>
              <a:rPr lang="en" sz="700">
                <a:latin typeface="Times New Roman"/>
                <a:ea typeface="Times New Roman"/>
                <a:cs typeface="Times New Roman"/>
                <a:sym typeface="Times New Roman"/>
              </a:rPr>
              <a:t>      </a:t>
            </a:r>
            <a:r>
              <a:rPr lang="en"/>
              <a:t>This narrow profile will depend largely on the size of the paddles of the distractor. In order for the surgeon to have maximum view of the surgical site and be able to customize the device for a particular patient, the distractor will have interchangeable paddles, with those paddles attaching to the instrument through a quick connect system which will also improve the efficiency of the procedure.</a:t>
            </a:r>
          </a:p>
          <a:p>
            <a:pPr lvl="0" rtl="0">
              <a:spcBef>
                <a:spcPts val="0"/>
              </a:spcBef>
              <a:buNone/>
            </a:pPr>
            <a:r>
              <a:rPr lang="en" sz="1000"/>
              <a:t>·</a:t>
            </a:r>
            <a:r>
              <a:rPr lang="en" sz="700">
                <a:latin typeface="Times New Roman"/>
                <a:ea typeface="Times New Roman"/>
                <a:cs typeface="Times New Roman"/>
                <a:sym typeface="Times New Roman"/>
              </a:rPr>
              <a:t>      </a:t>
            </a:r>
            <a:r>
              <a:rPr lang="en"/>
              <a:t>Once the distractor is inserted between the vertebrae, the surgeon needs to focus on removing the remaining pieces of the degenerated disc; however, in order to maintain the vertebrae distraction, the surgeon would need to apply constant force to the distractor. Thus, our distractor will have a ratchet system to maintain this distraction force without continuous input from the surgeon so he can focus on the actual surgical procedure.</a:t>
            </a:r>
          </a:p>
          <a:p>
            <a:pPr lvl="0" rtl="0">
              <a:spcBef>
                <a:spcPts val="0"/>
              </a:spcBef>
              <a:buNone/>
            </a:pPr>
            <a:r>
              <a:rPr lang="en" sz="1000"/>
              <a:t>·</a:t>
            </a:r>
            <a:r>
              <a:rPr lang="en" sz="700">
                <a:latin typeface="Times New Roman"/>
                <a:ea typeface="Times New Roman"/>
                <a:cs typeface="Times New Roman"/>
                <a:sym typeface="Times New Roman"/>
              </a:rPr>
              <a:t>      </a:t>
            </a:r>
            <a:r>
              <a:rPr lang="en"/>
              <a:t>Once the surgeon finishes removing the rest of the degenerated disc, he needs to remove the distractor and measure the distance between the vertebrae to select the proper activL height implant. Although the spine can maintain this distraction for several minutes, quick removal of the distractor is essential for the surgeon to have sufficient time to insert the activL device; therefore, our distractor will have a spring that resets the paddles upon the release of the instrument handles.</a:t>
            </a:r>
          </a:p>
          <a:p>
            <a:pPr lvl="0" rtl="0">
              <a:spcBef>
                <a:spcPts val="0"/>
              </a:spcBef>
              <a:buNone/>
            </a:pPr>
            <a:r>
              <a:rPr lang="en" sz="1000"/>
              <a:t>·</a:t>
            </a:r>
            <a:r>
              <a:rPr lang="en" sz="700">
                <a:latin typeface="Times New Roman"/>
                <a:ea typeface="Times New Roman"/>
                <a:cs typeface="Times New Roman"/>
                <a:sym typeface="Times New Roman"/>
              </a:rPr>
              <a:t>      </a:t>
            </a:r>
            <a:r>
              <a:rPr lang="en"/>
              <a:t>An additional feature we believe will be beneficial to surgeons, is an easily removable impaction handle. Often times surgeons have difficulty initially inserting the distractor and must hammer it into the proper location. However, this can be detrimental to both the patient and the distractor. Thus, our distractor will have an impaction handle as a safe method to insert the distractor and it will be easily removable from the distractor to maximize the surgeon's visual of the surgical site while performing the procedure.</a:t>
            </a:r>
          </a:p>
          <a:p>
            <a:pPr lvl="0" rtl="0">
              <a:spcBef>
                <a:spcPts val="0"/>
              </a:spcBef>
              <a:buNone/>
            </a:pPr>
            <a:r>
              <a:rPr lang="en"/>
              <a:t>These customer and end users needs will help us determine the target specifications for our distractor, which Jadon will now elaborate on.</a:t>
            </a:r>
          </a:p>
          <a:p>
            <a:pPr lvl="0" rtl="0">
              <a:spcBef>
                <a:spcPts val="0"/>
              </a:spcBef>
              <a:buNone/>
            </a:pPr>
            <a:endParaRPr sz="1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0" name="Shape 3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1" name="Shape 3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t>
            </a:r>
            <a:r>
              <a:rPr lang="en" sz="700">
                <a:latin typeface="Times New Roman"/>
                <a:ea typeface="Times New Roman"/>
                <a:cs typeface="Times New Roman"/>
                <a:sym typeface="Times New Roman"/>
              </a:rPr>
              <a:t>         </a:t>
            </a:r>
            <a:r>
              <a:rPr lang="en"/>
              <a:t>The customers and end users for our product are two different sets of individuals. The customers are hospitals and insurance companies; whereas the end users will be primarily orthopaedic surgeons and neurosurgeons.</a:t>
            </a:r>
          </a:p>
          <a:p>
            <a:pPr lvl="0" rtl="0">
              <a:spcBef>
                <a:spcPts val="0"/>
              </a:spcBef>
              <a:buNone/>
            </a:pPr>
            <a:r>
              <a:rPr lang="en"/>
              <a:t>·</a:t>
            </a:r>
            <a:r>
              <a:rPr lang="en" sz="700">
                <a:latin typeface="Times New Roman"/>
                <a:ea typeface="Times New Roman"/>
                <a:cs typeface="Times New Roman"/>
                <a:sym typeface="Times New Roman"/>
              </a:rPr>
              <a:t>         </a:t>
            </a:r>
            <a:r>
              <a:rPr lang="en"/>
              <a:t>The research conducted in order to determine the customer and end user needs was done by Aesculap, but we are also in communication with local surgical offices to establish any other additional needs. </a:t>
            </a:r>
          </a:p>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499"/>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rPr>
              <a:pPr lvl="0" algn="r">
                <a:spcBef>
                  <a:spcPts val="0"/>
                </a:spcBef>
                <a:buNone/>
              </a:pPr>
              <a:t>‹#›</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45.jpeg"/><Relationship Id="rId4" Type="http://schemas.openxmlformats.org/officeDocument/2006/relationships/image" Target="../media/image44.jpeg"/></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7.jpeg"/></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8.jpeg"/></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50.jpeg"/></Relationships>
</file>

<file path=ppt/slides/_rels/slide2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349200"/>
            <a:ext cx="8464200" cy="928500"/>
          </a:xfrm>
          <a:prstGeom prst="rect">
            <a:avLst/>
          </a:prstGeom>
        </p:spPr>
        <p:txBody>
          <a:bodyPr lIns="91425" tIns="91425" rIns="91425" bIns="91425" anchor="b" anchorCtr="0">
            <a:noAutofit/>
          </a:bodyPr>
          <a:lstStyle/>
          <a:p>
            <a:pPr lvl="0">
              <a:spcBef>
                <a:spcPts val="0"/>
              </a:spcBef>
              <a:buNone/>
            </a:pPr>
            <a:r>
              <a:rPr lang="en"/>
              <a:t>Aesculap 1</a:t>
            </a:r>
          </a:p>
        </p:txBody>
      </p:sp>
      <p:sp>
        <p:nvSpPr>
          <p:cNvPr id="55" name="Shape 55"/>
          <p:cNvSpPr txBox="1">
            <a:spLocks noGrp="1"/>
          </p:cNvSpPr>
          <p:nvPr>
            <p:ph type="subTitle" idx="1"/>
          </p:nvPr>
        </p:nvSpPr>
        <p:spPr>
          <a:xfrm>
            <a:off x="311700" y="4256375"/>
            <a:ext cx="8520600" cy="800400"/>
          </a:xfrm>
          <a:prstGeom prst="rect">
            <a:avLst/>
          </a:prstGeom>
        </p:spPr>
        <p:txBody>
          <a:bodyPr lIns="91425" tIns="91425" rIns="91425" bIns="91425" anchor="t" anchorCtr="0">
            <a:noAutofit/>
          </a:bodyPr>
          <a:lstStyle/>
          <a:p>
            <a:pPr lvl="0" rtl="0">
              <a:spcBef>
                <a:spcPts val="0"/>
              </a:spcBef>
              <a:buNone/>
            </a:pPr>
            <a:r>
              <a:rPr lang="en" sz="2200">
                <a:solidFill>
                  <a:schemeClr val="dk1"/>
                </a:solidFill>
              </a:rPr>
              <a:t>Cassie Obzud • Brian Loughran • Cassie Christman</a:t>
            </a:r>
          </a:p>
          <a:p>
            <a:pPr lvl="0" rtl="0">
              <a:spcBef>
                <a:spcPts val="0"/>
              </a:spcBef>
              <a:buNone/>
            </a:pPr>
            <a:r>
              <a:rPr lang="en" sz="2200">
                <a:solidFill>
                  <a:schemeClr val="dk1"/>
                </a:solidFill>
              </a:rPr>
              <a:t> Jadon Sargeant • Christian Davis • Alexis Haupt</a:t>
            </a:r>
          </a:p>
          <a:p>
            <a:pPr lvl="0">
              <a:spcBef>
                <a:spcPts val="0"/>
              </a:spcBef>
              <a:buNone/>
            </a:pPr>
            <a:r>
              <a:rPr lang="en"/>
              <a:t>  </a:t>
            </a:r>
          </a:p>
        </p:txBody>
      </p:sp>
      <p:sp>
        <p:nvSpPr>
          <p:cNvPr id="56" name="Shape 5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1</a:t>
            </a:fld>
            <a:endParaRPr lang="en"/>
          </a:p>
        </p:txBody>
      </p:sp>
      <p:pic>
        <p:nvPicPr>
          <p:cNvPr id="57" name="Shape 57"/>
          <p:cNvPicPr preferRelativeResize="0"/>
          <p:nvPr/>
        </p:nvPicPr>
        <p:blipFill>
          <a:blip r:embed="rId3">
            <a:alphaModFix/>
          </a:blip>
          <a:stretch>
            <a:fillRect/>
          </a:stretch>
        </p:blipFill>
        <p:spPr>
          <a:xfrm>
            <a:off x="2548900" y="1277700"/>
            <a:ext cx="3712099" cy="2784099"/>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Customer Needs</a:t>
            </a:r>
          </a:p>
        </p:txBody>
      </p:sp>
      <p:sp>
        <p:nvSpPr>
          <p:cNvPr id="148" name="Shape 14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342900" rtl="0">
              <a:lnSpc>
                <a:spcPct val="100000"/>
              </a:lnSpc>
              <a:spcBef>
                <a:spcPts val="0"/>
              </a:spcBef>
              <a:spcAft>
                <a:spcPts val="0"/>
              </a:spcAft>
              <a:buClr>
                <a:schemeClr val="dk1"/>
              </a:buClr>
              <a:buSzPct val="100000"/>
            </a:pPr>
            <a:r>
              <a:rPr lang="en">
                <a:solidFill>
                  <a:schemeClr val="dk1"/>
                </a:solidFill>
              </a:rPr>
              <a:t>Financial need: appropriate cost as to not increase current price of $207.92</a:t>
            </a:r>
          </a:p>
          <a:p>
            <a:pPr marL="457200" lvl="0" indent="0" rtl="0">
              <a:lnSpc>
                <a:spcPct val="100000"/>
              </a:lnSpc>
              <a:spcBef>
                <a:spcPts val="0"/>
              </a:spcBef>
              <a:spcAft>
                <a:spcPts val="0"/>
              </a:spcAft>
              <a:buNone/>
            </a:pPr>
            <a:endParaRPr>
              <a:solidFill>
                <a:schemeClr val="dk1"/>
              </a:solidFill>
            </a:endParaRPr>
          </a:p>
          <a:p>
            <a:pPr marL="457200" lvl="0" indent="-342900" rtl="0">
              <a:lnSpc>
                <a:spcPct val="100000"/>
              </a:lnSpc>
              <a:spcBef>
                <a:spcPts val="0"/>
              </a:spcBef>
              <a:spcAft>
                <a:spcPts val="0"/>
              </a:spcAft>
              <a:buClr>
                <a:schemeClr val="dk1"/>
              </a:buClr>
              <a:buSzPct val="100000"/>
            </a:pPr>
            <a:r>
              <a:rPr lang="en">
                <a:solidFill>
                  <a:schemeClr val="dk1"/>
                </a:solidFill>
              </a:rPr>
              <a:t>Fit: </a:t>
            </a:r>
          </a:p>
          <a:p>
            <a:pPr marL="914400" lvl="1" indent="-342900" rtl="0">
              <a:lnSpc>
                <a:spcPct val="100000"/>
              </a:lnSpc>
              <a:spcBef>
                <a:spcPts val="0"/>
              </a:spcBef>
              <a:spcAft>
                <a:spcPts val="0"/>
              </a:spcAft>
              <a:buClr>
                <a:schemeClr val="dk1"/>
              </a:buClr>
              <a:buSzPct val="100000"/>
            </a:pPr>
            <a:r>
              <a:rPr lang="en" sz="1800">
                <a:solidFill>
                  <a:schemeClr val="dk1"/>
                </a:solidFill>
              </a:rPr>
              <a:t>42 CFR 482.42(a): infection control</a:t>
            </a:r>
          </a:p>
          <a:p>
            <a:pPr marL="914400" lvl="1" indent="-342900" rtl="0">
              <a:lnSpc>
                <a:spcPct val="100000"/>
              </a:lnSpc>
              <a:spcBef>
                <a:spcPts val="0"/>
              </a:spcBef>
              <a:spcAft>
                <a:spcPts val="0"/>
              </a:spcAft>
              <a:buClr>
                <a:schemeClr val="dk1"/>
              </a:buClr>
              <a:buSzPct val="100000"/>
            </a:pPr>
            <a:r>
              <a:rPr lang="en" sz="1800">
                <a:solidFill>
                  <a:schemeClr val="dk1"/>
                </a:solidFill>
              </a:rPr>
              <a:t>cleanable and sterilizable for steam sterilization and IUSS</a:t>
            </a:r>
          </a:p>
          <a:p>
            <a:pPr marL="914400" lvl="1" indent="-342900" rtl="0">
              <a:lnSpc>
                <a:spcPct val="100000"/>
              </a:lnSpc>
              <a:spcBef>
                <a:spcPts val="0"/>
              </a:spcBef>
              <a:spcAft>
                <a:spcPts val="0"/>
              </a:spcAft>
              <a:buClr>
                <a:schemeClr val="dk1"/>
              </a:buClr>
              <a:buSzPct val="100000"/>
            </a:pPr>
            <a:r>
              <a:rPr lang="en" sz="1800">
                <a:solidFill>
                  <a:schemeClr val="dk1"/>
                </a:solidFill>
              </a:rPr>
              <a:t>ISO 7153-1: standard medical grade materials</a:t>
            </a:r>
          </a:p>
          <a:p>
            <a:pPr marL="457200" lvl="0" indent="0" rtl="0">
              <a:lnSpc>
                <a:spcPct val="100000"/>
              </a:lnSpc>
              <a:spcBef>
                <a:spcPts val="0"/>
              </a:spcBef>
              <a:spcAft>
                <a:spcPts val="0"/>
              </a:spcAft>
              <a:buNone/>
            </a:pPr>
            <a:endParaRPr sz="1800">
              <a:solidFill>
                <a:schemeClr val="dk1"/>
              </a:solidFill>
            </a:endParaRPr>
          </a:p>
          <a:p>
            <a:pPr lvl="0" rtl="0">
              <a:spcBef>
                <a:spcPts val="0"/>
              </a:spcBef>
              <a:spcAft>
                <a:spcPts val="0"/>
              </a:spcAft>
              <a:buNone/>
            </a:pPr>
            <a:endParaRPr sz="1400"/>
          </a:p>
          <a:p>
            <a:pPr lvl="0">
              <a:spcBef>
                <a:spcPts val="0"/>
              </a:spcBef>
              <a:buNone/>
            </a:pPr>
            <a:endParaRPr/>
          </a:p>
        </p:txBody>
      </p:sp>
      <p:sp>
        <p:nvSpPr>
          <p:cNvPr id="149" name="Shape 1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10</a:t>
            </a:fld>
            <a:endParaRPr lang="en"/>
          </a:p>
        </p:txBody>
      </p:sp>
      <p:pic>
        <p:nvPicPr>
          <p:cNvPr id="150" name="Shape 150"/>
          <p:cNvPicPr preferRelativeResize="0"/>
          <p:nvPr/>
        </p:nvPicPr>
        <p:blipFill>
          <a:blip r:embed="rId3">
            <a:alphaModFix/>
          </a:blip>
          <a:stretch>
            <a:fillRect/>
          </a:stretch>
        </p:blipFill>
        <p:spPr>
          <a:xfrm>
            <a:off x="5881325" y="2686750"/>
            <a:ext cx="2370075" cy="2370075"/>
          </a:xfrm>
          <a:prstGeom prst="rect">
            <a:avLst/>
          </a:prstGeom>
          <a:noFill/>
          <a:ln>
            <a:noFill/>
          </a:ln>
        </p:spPr>
      </p:pic>
      <p:sp>
        <p:nvSpPr>
          <p:cNvPr id="151" name="Shape 151"/>
          <p:cNvSpPr txBox="1">
            <a:spLocks noGrp="1"/>
          </p:cNvSpPr>
          <p:nvPr>
            <p:ph type="body" idx="4294967295"/>
          </p:nvPr>
        </p:nvSpPr>
        <p:spPr>
          <a:xfrm>
            <a:off x="0" y="4735225"/>
            <a:ext cx="3999900" cy="321600"/>
          </a:xfrm>
          <a:prstGeom prst="rect">
            <a:avLst/>
          </a:prstGeom>
        </p:spPr>
        <p:txBody>
          <a:bodyPr lIns="91425" tIns="91425" rIns="91425" bIns="91425" anchor="t" anchorCtr="0">
            <a:noAutofit/>
          </a:bodyPr>
          <a:lstStyle/>
          <a:p>
            <a:pPr lvl="0" rtl="0">
              <a:spcBef>
                <a:spcPts val="0"/>
              </a:spcBef>
              <a:buNone/>
            </a:pPr>
            <a:r>
              <a:rPr lang="en" sz="1400">
                <a:solidFill>
                  <a:schemeClr val="dk1"/>
                </a:solidFill>
              </a:rPr>
              <a:t>Cassie Christman</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End User</a:t>
            </a:r>
          </a:p>
        </p:txBody>
      </p:sp>
      <p:sp>
        <p:nvSpPr>
          <p:cNvPr id="157" name="Shape 15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342900" rtl="0">
              <a:lnSpc>
                <a:spcPct val="100000"/>
              </a:lnSpc>
              <a:spcBef>
                <a:spcPts val="0"/>
              </a:spcBef>
              <a:spcAft>
                <a:spcPts val="0"/>
              </a:spcAft>
              <a:buClr>
                <a:schemeClr val="dk1"/>
              </a:buClr>
              <a:buSzPct val="100000"/>
            </a:pPr>
            <a:r>
              <a:rPr lang="en" sz="1800">
                <a:solidFill>
                  <a:schemeClr val="dk1"/>
                </a:solidFill>
              </a:rPr>
              <a:t>Form:</a:t>
            </a:r>
          </a:p>
          <a:p>
            <a:pPr marL="914400" lvl="1" indent="-342900" rtl="0">
              <a:lnSpc>
                <a:spcPct val="100000"/>
              </a:lnSpc>
              <a:spcBef>
                <a:spcPts val="0"/>
              </a:spcBef>
              <a:spcAft>
                <a:spcPts val="0"/>
              </a:spcAft>
              <a:buClr>
                <a:schemeClr val="dk1"/>
              </a:buClr>
              <a:buSzPct val="100000"/>
            </a:pPr>
            <a:r>
              <a:rPr lang="en" sz="1800">
                <a:solidFill>
                  <a:schemeClr val="dk1"/>
                </a:solidFill>
              </a:rPr>
              <a:t>narrow profile</a:t>
            </a:r>
          </a:p>
          <a:p>
            <a:pPr marL="914400" lvl="1" indent="-342900" rtl="0">
              <a:lnSpc>
                <a:spcPct val="100000"/>
              </a:lnSpc>
              <a:spcBef>
                <a:spcPts val="0"/>
              </a:spcBef>
              <a:spcAft>
                <a:spcPts val="0"/>
              </a:spcAft>
              <a:buClr>
                <a:schemeClr val="dk1"/>
              </a:buClr>
              <a:buSzPct val="100000"/>
            </a:pPr>
            <a:r>
              <a:rPr lang="en" sz="1800">
                <a:solidFill>
                  <a:schemeClr val="dk1"/>
                </a:solidFill>
              </a:rPr>
              <a:t>interchangeable paddles</a:t>
            </a:r>
          </a:p>
          <a:p>
            <a:pPr marL="914400" lvl="1" indent="-342900" rtl="0">
              <a:lnSpc>
                <a:spcPct val="100000"/>
              </a:lnSpc>
              <a:spcBef>
                <a:spcPts val="0"/>
              </a:spcBef>
              <a:spcAft>
                <a:spcPts val="0"/>
              </a:spcAft>
              <a:buClr>
                <a:schemeClr val="dk1"/>
              </a:buClr>
              <a:buSzPct val="100000"/>
            </a:pPr>
            <a:r>
              <a:rPr lang="en" sz="1800">
                <a:solidFill>
                  <a:schemeClr val="dk1"/>
                </a:solidFill>
              </a:rPr>
              <a:t>quick connect system</a:t>
            </a:r>
          </a:p>
          <a:p>
            <a:pPr marL="457200" lvl="0" indent="0" rtl="0">
              <a:lnSpc>
                <a:spcPct val="100000"/>
              </a:lnSpc>
              <a:spcBef>
                <a:spcPts val="0"/>
              </a:spcBef>
              <a:spcAft>
                <a:spcPts val="0"/>
              </a:spcAft>
              <a:buNone/>
            </a:pPr>
            <a:endParaRPr sz="1800">
              <a:solidFill>
                <a:schemeClr val="dk1"/>
              </a:solidFill>
            </a:endParaRPr>
          </a:p>
          <a:p>
            <a:pPr marL="457200" lvl="0" indent="-342900" rtl="0">
              <a:lnSpc>
                <a:spcPct val="100000"/>
              </a:lnSpc>
              <a:spcBef>
                <a:spcPts val="0"/>
              </a:spcBef>
              <a:spcAft>
                <a:spcPts val="0"/>
              </a:spcAft>
              <a:buClr>
                <a:schemeClr val="dk1"/>
              </a:buClr>
              <a:buSzPct val="100000"/>
            </a:pPr>
            <a:r>
              <a:rPr lang="en" sz="1800">
                <a:solidFill>
                  <a:schemeClr val="dk1"/>
                </a:solidFill>
              </a:rPr>
              <a:t>Function:</a:t>
            </a:r>
          </a:p>
          <a:p>
            <a:pPr marL="914400" lvl="1" indent="-342900" rtl="0">
              <a:lnSpc>
                <a:spcPct val="100000"/>
              </a:lnSpc>
              <a:spcBef>
                <a:spcPts val="0"/>
              </a:spcBef>
              <a:spcAft>
                <a:spcPts val="0"/>
              </a:spcAft>
              <a:buClr>
                <a:schemeClr val="dk1"/>
              </a:buClr>
              <a:buSzPct val="100000"/>
            </a:pPr>
            <a:r>
              <a:rPr lang="en" sz="1800">
                <a:solidFill>
                  <a:schemeClr val="dk1"/>
                </a:solidFill>
              </a:rPr>
              <a:t>ratchet system</a:t>
            </a:r>
          </a:p>
          <a:p>
            <a:pPr lvl="0" rtl="0">
              <a:lnSpc>
                <a:spcPct val="100000"/>
              </a:lnSpc>
              <a:spcBef>
                <a:spcPts val="0"/>
              </a:spcBef>
              <a:spcAft>
                <a:spcPts val="0"/>
              </a:spcAft>
              <a:buNone/>
            </a:pPr>
            <a:endParaRPr sz="1800">
              <a:solidFill>
                <a:schemeClr val="dk1"/>
              </a:solidFill>
            </a:endParaRPr>
          </a:p>
          <a:p>
            <a:pPr marL="457200" lvl="0" indent="-342900" rtl="0">
              <a:lnSpc>
                <a:spcPct val="100000"/>
              </a:lnSpc>
              <a:spcBef>
                <a:spcPts val="0"/>
              </a:spcBef>
              <a:spcAft>
                <a:spcPts val="0"/>
              </a:spcAft>
              <a:buClr>
                <a:schemeClr val="dk1"/>
              </a:buClr>
              <a:buSzPct val="100000"/>
            </a:pPr>
            <a:r>
              <a:rPr lang="en" sz="1800">
                <a:solidFill>
                  <a:schemeClr val="dk1"/>
                </a:solidFill>
              </a:rPr>
              <a:t>Feature:</a:t>
            </a:r>
          </a:p>
          <a:p>
            <a:pPr marL="914400" lvl="1" indent="-342900" rtl="0">
              <a:lnSpc>
                <a:spcPct val="100000"/>
              </a:lnSpc>
              <a:spcBef>
                <a:spcPts val="0"/>
              </a:spcBef>
              <a:spcAft>
                <a:spcPts val="0"/>
              </a:spcAft>
              <a:buClr>
                <a:schemeClr val="dk1"/>
              </a:buClr>
              <a:buSzPct val="100000"/>
            </a:pPr>
            <a:r>
              <a:rPr lang="en" sz="1800">
                <a:solidFill>
                  <a:schemeClr val="dk1"/>
                </a:solidFill>
              </a:rPr>
              <a:t>paddle reset</a:t>
            </a:r>
          </a:p>
          <a:p>
            <a:pPr marL="914400" lvl="1" indent="-342900" rtl="0">
              <a:lnSpc>
                <a:spcPct val="100000"/>
              </a:lnSpc>
              <a:spcBef>
                <a:spcPts val="0"/>
              </a:spcBef>
              <a:spcAft>
                <a:spcPts val="0"/>
              </a:spcAft>
              <a:buClr>
                <a:schemeClr val="dk1"/>
              </a:buClr>
              <a:buSzPct val="100000"/>
            </a:pPr>
            <a:r>
              <a:rPr lang="en" sz="1800">
                <a:solidFill>
                  <a:schemeClr val="dk1"/>
                </a:solidFill>
              </a:rPr>
              <a:t>impaction handle</a:t>
            </a:r>
          </a:p>
        </p:txBody>
      </p:sp>
      <p:sp>
        <p:nvSpPr>
          <p:cNvPr id="158" name="Shape 15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11</a:t>
            </a:fld>
            <a:endParaRPr lang="en"/>
          </a:p>
        </p:txBody>
      </p:sp>
      <p:pic>
        <p:nvPicPr>
          <p:cNvPr id="159" name="Shape 159"/>
          <p:cNvPicPr preferRelativeResize="0"/>
          <p:nvPr/>
        </p:nvPicPr>
        <p:blipFill>
          <a:blip r:embed="rId3">
            <a:alphaModFix/>
          </a:blip>
          <a:stretch>
            <a:fillRect/>
          </a:stretch>
        </p:blipFill>
        <p:spPr>
          <a:xfrm>
            <a:off x="3999887" y="1885450"/>
            <a:ext cx="4333875" cy="2114550"/>
          </a:xfrm>
          <a:prstGeom prst="rect">
            <a:avLst/>
          </a:prstGeom>
          <a:noFill/>
          <a:ln>
            <a:noFill/>
          </a:ln>
        </p:spPr>
      </p:pic>
      <p:sp>
        <p:nvSpPr>
          <p:cNvPr id="160" name="Shape 160"/>
          <p:cNvSpPr txBox="1">
            <a:spLocks noGrp="1"/>
          </p:cNvSpPr>
          <p:nvPr>
            <p:ph type="body" idx="2"/>
          </p:nvPr>
        </p:nvSpPr>
        <p:spPr>
          <a:xfrm>
            <a:off x="0" y="4735225"/>
            <a:ext cx="3999900" cy="321600"/>
          </a:xfrm>
          <a:prstGeom prst="rect">
            <a:avLst/>
          </a:prstGeom>
        </p:spPr>
        <p:txBody>
          <a:bodyPr lIns="91425" tIns="91425" rIns="91425" bIns="91425" anchor="t" anchorCtr="0">
            <a:noAutofit/>
          </a:bodyPr>
          <a:lstStyle/>
          <a:p>
            <a:pPr lvl="0" rtl="0">
              <a:spcBef>
                <a:spcPts val="0"/>
              </a:spcBef>
              <a:buNone/>
            </a:pPr>
            <a:r>
              <a:rPr lang="en">
                <a:solidFill>
                  <a:schemeClr val="dk1"/>
                </a:solidFill>
              </a:rPr>
              <a:t>Cassie Christman</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66775" y="53125"/>
            <a:ext cx="8520600" cy="572700"/>
          </a:xfrm>
          <a:prstGeom prst="rect">
            <a:avLst/>
          </a:prstGeom>
        </p:spPr>
        <p:txBody>
          <a:bodyPr lIns="91425" tIns="91425" rIns="91425" bIns="91425" anchor="t" anchorCtr="0">
            <a:noAutofit/>
          </a:bodyPr>
          <a:lstStyle/>
          <a:p>
            <a:pPr lvl="0">
              <a:spcBef>
                <a:spcPts val="0"/>
              </a:spcBef>
              <a:buNone/>
            </a:pPr>
            <a:r>
              <a:rPr lang="en"/>
              <a:t>Target Specifications: </a:t>
            </a:r>
            <a:r>
              <a:rPr lang="en" sz="1800"/>
              <a:t>Metrics and Target Values </a:t>
            </a:r>
          </a:p>
        </p:txBody>
      </p:sp>
      <p:sp>
        <p:nvSpPr>
          <p:cNvPr id="166" name="Shape 16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12</a:t>
            </a:fld>
            <a:endParaRPr lang="en"/>
          </a:p>
        </p:txBody>
      </p:sp>
      <p:pic>
        <p:nvPicPr>
          <p:cNvPr id="167" name="Shape 167"/>
          <p:cNvPicPr preferRelativeResize="0"/>
          <p:nvPr/>
        </p:nvPicPr>
        <p:blipFill>
          <a:blip r:embed="rId3">
            <a:alphaModFix/>
          </a:blip>
          <a:stretch>
            <a:fillRect/>
          </a:stretch>
        </p:blipFill>
        <p:spPr>
          <a:xfrm>
            <a:off x="1800250" y="625825"/>
            <a:ext cx="7144003" cy="4517675"/>
          </a:xfrm>
          <a:prstGeom prst="rect">
            <a:avLst/>
          </a:prstGeom>
          <a:noFill/>
          <a:ln>
            <a:noFill/>
          </a:ln>
        </p:spPr>
      </p:pic>
      <p:sp>
        <p:nvSpPr>
          <p:cNvPr id="168" name="Shape 168"/>
          <p:cNvSpPr txBox="1"/>
          <p:nvPr/>
        </p:nvSpPr>
        <p:spPr>
          <a:xfrm>
            <a:off x="146950" y="4665900"/>
            <a:ext cx="1653300" cy="330600"/>
          </a:xfrm>
          <a:prstGeom prst="rect">
            <a:avLst/>
          </a:prstGeom>
          <a:noFill/>
          <a:ln>
            <a:noFill/>
          </a:ln>
        </p:spPr>
        <p:txBody>
          <a:bodyPr lIns="91425" tIns="91425" rIns="91425" bIns="91425" anchor="t" anchorCtr="0">
            <a:noAutofit/>
          </a:bodyPr>
          <a:lstStyle/>
          <a:p>
            <a:pPr lvl="0">
              <a:spcBef>
                <a:spcPts val="0"/>
              </a:spcBef>
              <a:buNone/>
            </a:pPr>
            <a:r>
              <a:rPr lang="en">
                <a:solidFill>
                  <a:srgbClr val="D9D9D9"/>
                </a:solidFill>
              </a:rPr>
              <a:t>Jadon Sargeant</a:t>
            </a:r>
          </a:p>
        </p:txBody>
      </p:sp>
      <p:sp>
        <p:nvSpPr>
          <p:cNvPr id="169" name="Shape 169"/>
          <p:cNvSpPr txBox="1"/>
          <p:nvPr/>
        </p:nvSpPr>
        <p:spPr>
          <a:xfrm>
            <a:off x="1850350" y="737925"/>
            <a:ext cx="4769100" cy="660900"/>
          </a:xfrm>
          <a:prstGeom prst="rect">
            <a:avLst/>
          </a:prstGeom>
          <a:noFill/>
          <a:ln w="38100" cap="flat" cmpd="sng">
            <a:solidFill>
              <a:srgbClr val="FF0000"/>
            </a:solidFill>
            <a:prstDash val="solid"/>
            <a:round/>
            <a:headEnd type="none" w="med" len="med"/>
            <a:tailEnd type="none" w="med" len="med"/>
          </a:ln>
        </p:spPr>
        <p:txBody>
          <a:bodyPr lIns="91425" tIns="91425" rIns="91425" bIns="91425" anchor="t" anchorCtr="0">
            <a:noAutofit/>
          </a:bodyPr>
          <a:lstStyle/>
          <a:p>
            <a:pPr lvl="0">
              <a:spcBef>
                <a:spcPts val="0"/>
              </a:spcBef>
              <a:buNone/>
            </a:pPr>
            <a:endParaRPr/>
          </a:p>
        </p:txBody>
      </p:sp>
      <p:sp>
        <p:nvSpPr>
          <p:cNvPr id="170" name="Shape 170"/>
          <p:cNvSpPr txBox="1"/>
          <p:nvPr/>
        </p:nvSpPr>
        <p:spPr>
          <a:xfrm>
            <a:off x="1883375" y="1916475"/>
            <a:ext cx="6399000" cy="572700"/>
          </a:xfrm>
          <a:prstGeom prst="rect">
            <a:avLst/>
          </a:prstGeom>
          <a:noFill/>
          <a:ln w="38100" cap="flat" cmpd="sng">
            <a:solidFill>
              <a:srgbClr val="FF0000"/>
            </a:solidFill>
            <a:prstDash val="solid"/>
            <a:round/>
            <a:headEnd type="none" w="med" len="med"/>
            <a:tailEnd type="none" w="med" len="med"/>
          </a:ln>
        </p:spPr>
        <p:txBody>
          <a:bodyPr lIns="91425" tIns="91425" rIns="91425" bIns="91425" anchor="t" anchorCtr="0">
            <a:noAutofit/>
          </a:bodyPr>
          <a:lstStyle/>
          <a:p>
            <a:pPr lvl="0">
              <a:spcBef>
                <a:spcPts val="0"/>
              </a:spcBef>
              <a:buNone/>
            </a:pPr>
            <a:endParaRPr/>
          </a:p>
        </p:txBody>
      </p:sp>
      <p:sp>
        <p:nvSpPr>
          <p:cNvPr id="171" name="Shape 171"/>
          <p:cNvSpPr txBox="1"/>
          <p:nvPr/>
        </p:nvSpPr>
        <p:spPr>
          <a:xfrm>
            <a:off x="1883375" y="4163250"/>
            <a:ext cx="6828600" cy="330600"/>
          </a:xfrm>
          <a:prstGeom prst="rect">
            <a:avLst/>
          </a:prstGeom>
          <a:noFill/>
          <a:ln w="38100" cap="flat" cmpd="sng">
            <a:solidFill>
              <a:srgbClr val="FF0000"/>
            </a:solidFill>
            <a:prstDash val="solid"/>
            <a:round/>
            <a:headEnd type="none" w="med" len="med"/>
            <a:tailEnd type="none" w="med" len="med"/>
          </a:ln>
        </p:spPr>
        <p:txBody>
          <a:bodyPr lIns="91425" tIns="91425" rIns="91425" bIns="91425" anchor="t" anchorCtr="0">
            <a:noAutofit/>
          </a:bodyPr>
          <a:lstStyle/>
          <a:p>
            <a:pPr lvl="0">
              <a:spcBef>
                <a:spcPts val="0"/>
              </a:spcBef>
              <a:buNone/>
            </a:pPr>
            <a:endParaRP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89875"/>
            <a:ext cx="8520600" cy="572700"/>
          </a:xfrm>
          <a:prstGeom prst="rect">
            <a:avLst/>
          </a:prstGeom>
        </p:spPr>
        <p:txBody>
          <a:bodyPr lIns="91425" tIns="91425" rIns="91425" bIns="91425" anchor="t" anchorCtr="0">
            <a:noAutofit/>
          </a:bodyPr>
          <a:lstStyle/>
          <a:p>
            <a:pPr lvl="0">
              <a:spcBef>
                <a:spcPts val="0"/>
              </a:spcBef>
              <a:buNone/>
            </a:pPr>
            <a:r>
              <a:rPr lang="en"/>
              <a:t>Summary of Considerations - Material</a:t>
            </a:r>
          </a:p>
        </p:txBody>
      </p:sp>
      <p:sp>
        <p:nvSpPr>
          <p:cNvPr id="177" name="Shape 177"/>
          <p:cNvSpPr txBox="1">
            <a:spLocks noGrp="1"/>
          </p:cNvSpPr>
          <p:nvPr>
            <p:ph type="body" idx="1"/>
          </p:nvPr>
        </p:nvSpPr>
        <p:spPr>
          <a:xfrm>
            <a:off x="91275" y="685950"/>
            <a:ext cx="2725500" cy="3771600"/>
          </a:xfrm>
          <a:prstGeom prst="rect">
            <a:avLst/>
          </a:prstGeom>
        </p:spPr>
        <p:txBody>
          <a:bodyPr lIns="91425" tIns="91425" rIns="91425" bIns="91425" anchor="t" anchorCtr="0">
            <a:noAutofit/>
          </a:bodyPr>
          <a:lstStyle/>
          <a:p>
            <a:pPr marL="457200" lvl="0" indent="-342900" rtl="0">
              <a:spcBef>
                <a:spcPts val="0"/>
              </a:spcBef>
              <a:buClr>
                <a:schemeClr val="dk1"/>
              </a:buClr>
              <a:buSzPct val="100000"/>
              <a:buChar char="●"/>
            </a:pPr>
            <a:r>
              <a:rPr lang="en" sz="1800">
                <a:solidFill>
                  <a:schemeClr val="dk1"/>
                </a:solidFill>
              </a:rPr>
              <a:t>Biosafety</a:t>
            </a:r>
          </a:p>
          <a:p>
            <a:pPr marL="457200" lvl="0" indent="-342900" rtl="0">
              <a:spcBef>
                <a:spcPts val="0"/>
              </a:spcBef>
              <a:buClr>
                <a:schemeClr val="dk1"/>
              </a:buClr>
              <a:buSzPct val="100000"/>
              <a:buChar char="●"/>
            </a:pPr>
            <a:r>
              <a:rPr lang="en" sz="1800">
                <a:solidFill>
                  <a:schemeClr val="dk1"/>
                </a:solidFill>
              </a:rPr>
              <a:t>Corrosion resistant</a:t>
            </a:r>
          </a:p>
          <a:p>
            <a:pPr marL="457200" lvl="0" indent="-342900" rtl="0">
              <a:spcBef>
                <a:spcPts val="0"/>
              </a:spcBef>
              <a:buClr>
                <a:schemeClr val="dk1"/>
              </a:buClr>
              <a:buSzPct val="100000"/>
              <a:buChar char="●"/>
            </a:pPr>
            <a:r>
              <a:rPr lang="en" sz="1800">
                <a:solidFill>
                  <a:schemeClr val="dk1"/>
                </a:solidFill>
              </a:rPr>
              <a:t>Sterilizable / Autoclavable</a:t>
            </a:r>
          </a:p>
          <a:p>
            <a:pPr marL="457200" lvl="0" indent="-342900" rtl="0">
              <a:spcBef>
                <a:spcPts val="0"/>
              </a:spcBef>
              <a:buClr>
                <a:schemeClr val="dk1"/>
              </a:buClr>
              <a:buSzPct val="100000"/>
              <a:buChar char="●"/>
            </a:pPr>
            <a:r>
              <a:rPr lang="en" sz="1800">
                <a:solidFill>
                  <a:schemeClr val="dk1"/>
                </a:solidFill>
              </a:rPr>
              <a:t>Low deformation even under cyclic loading</a:t>
            </a:r>
          </a:p>
          <a:p>
            <a:pPr marL="457200" lvl="0" indent="-342900" rtl="0">
              <a:spcBef>
                <a:spcPts val="0"/>
              </a:spcBef>
              <a:buClr>
                <a:schemeClr val="dk1"/>
              </a:buClr>
              <a:buSzPct val="100000"/>
              <a:buChar char="●"/>
            </a:pPr>
            <a:r>
              <a:rPr lang="en" sz="1800">
                <a:solidFill>
                  <a:schemeClr val="dk1"/>
                </a:solidFill>
              </a:rPr>
              <a:t>Cost effective</a:t>
            </a:r>
          </a:p>
          <a:p>
            <a:pPr marL="457200" lvl="0" indent="-342900" rtl="0">
              <a:spcBef>
                <a:spcPts val="0"/>
              </a:spcBef>
              <a:buClr>
                <a:schemeClr val="dk1"/>
              </a:buClr>
              <a:buSzPct val="100000"/>
              <a:buChar char="●"/>
            </a:pPr>
            <a:r>
              <a:rPr lang="en" sz="1800">
                <a:solidFill>
                  <a:schemeClr val="dk1"/>
                </a:solidFill>
              </a:rPr>
              <a:t>Weight</a:t>
            </a:r>
          </a:p>
          <a:p>
            <a:pPr marL="0" lvl="0" indent="0" rtl="0">
              <a:spcBef>
                <a:spcPts val="0"/>
              </a:spcBef>
              <a:buNone/>
            </a:pPr>
            <a:endParaRPr sz="1800"/>
          </a:p>
        </p:txBody>
      </p:sp>
      <p:sp>
        <p:nvSpPr>
          <p:cNvPr id="178" name="Shape 178"/>
          <p:cNvSpPr txBox="1">
            <a:spLocks noGrp="1"/>
          </p:cNvSpPr>
          <p:nvPr>
            <p:ph type="body" idx="2"/>
          </p:nvPr>
        </p:nvSpPr>
        <p:spPr>
          <a:xfrm>
            <a:off x="4709925" y="1054525"/>
            <a:ext cx="3999900" cy="3416400"/>
          </a:xfrm>
          <a:prstGeom prst="rect">
            <a:avLst/>
          </a:prstGeom>
        </p:spPr>
        <p:txBody>
          <a:bodyPr lIns="91425" tIns="91425" rIns="91425" bIns="91425" anchor="t" anchorCtr="0">
            <a:noAutofit/>
          </a:bodyPr>
          <a:lstStyle/>
          <a:p>
            <a:pPr lvl="0">
              <a:spcBef>
                <a:spcPts val="0"/>
              </a:spcBef>
              <a:buNone/>
            </a:pPr>
            <a:endParaRPr/>
          </a:p>
        </p:txBody>
      </p:sp>
      <p:sp>
        <p:nvSpPr>
          <p:cNvPr id="179" name="Shape 17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13</a:t>
            </a:fld>
            <a:endParaRPr lang="en"/>
          </a:p>
        </p:txBody>
      </p:sp>
      <p:pic>
        <p:nvPicPr>
          <p:cNvPr id="180" name="Shape 180"/>
          <p:cNvPicPr preferRelativeResize="0"/>
          <p:nvPr/>
        </p:nvPicPr>
        <p:blipFill>
          <a:blip r:embed="rId3">
            <a:alphaModFix/>
          </a:blip>
          <a:stretch>
            <a:fillRect/>
          </a:stretch>
        </p:blipFill>
        <p:spPr>
          <a:xfrm>
            <a:off x="2942225" y="685937"/>
            <a:ext cx="5830076" cy="4394825"/>
          </a:xfrm>
          <a:prstGeom prst="rect">
            <a:avLst/>
          </a:prstGeom>
          <a:noFill/>
          <a:ln>
            <a:noFill/>
          </a:ln>
        </p:spPr>
      </p:pic>
      <p:sp>
        <p:nvSpPr>
          <p:cNvPr id="181" name="Shape 181"/>
          <p:cNvSpPr txBox="1"/>
          <p:nvPr/>
        </p:nvSpPr>
        <p:spPr>
          <a:xfrm>
            <a:off x="7470325" y="1408350"/>
            <a:ext cx="1002000" cy="4794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solidFill>
                  <a:srgbClr val="FF0000"/>
                </a:solidFill>
              </a:rPr>
              <a:t>Ti 6Al-4V</a:t>
            </a:r>
          </a:p>
        </p:txBody>
      </p:sp>
      <p:sp>
        <p:nvSpPr>
          <p:cNvPr id="182" name="Shape 182"/>
          <p:cNvSpPr txBox="1"/>
          <p:nvPr/>
        </p:nvSpPr>
        <p:spPr>
          <a:xfrm>
            <a:off x="7555975" y="838662"/>
            <a:ext cx="830700" cy="3936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solidFill>
                  <a:srgbClr val="FF0000"/>
                </a:solidFill>
              </a:rPr>
              <a:t>Ti gr-23</a:t>
            </a:r>
          </a:p>
        </p:txBody>
      </p:sp>
      <p:sp>
        <p:nvSpPr>
          <p:cNvPr id="183" name="Shape 183"/>
          <p:cNvSpPr txBox="1"/>
          <p:nvPr/>
        </p:nvSpPr>
        <p:spPr>
          <a:xfrm>
            <a:off x="391875" y="4694725"/>
            <a:ext cx="1653300" cy="330600"/>
          </a:xfrm>
          <a:prstGeom prst="rect">
            <a:avLst/>
          </a:prstGeom>
          <a:noFill/>
          <a:ln>
            <a:noFill/>
          </a:ln>
        </p:spPr>
        <p:txBody>
          <a:bodyPr lIns="91425" tIns="91425" rIns="91425" bIns="91425" anchor="t" anchorCtr="0">
            <a:noAutofit/>
          </a:bodyPr>
          <a:lstStyle/>
          <a:p>
            <a:pPr lvl="0" rtl="0">
              <a:spcBef>
                <a:spcPts val="0"/>
              </a:spcBef>
              <a:buNone/>
            </a:pPr>
            <a:r>
              <a:rPr lang="en">
                <a:solidFill>
                  <a:srgbClr val="D9D9D9"/>
                </a:solidFill>
              </a:rPr>
              <a:t>Jadon Sargeant</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lvl="0">
              <a:spcBef>
                <a:spcPts val="0"/>
              </a:spcBef>
              <a:buNone/>
            </a:pPr>
            <a:endParaRPr/>
          </a:p>
        </p:txBody>
      </p:sp>
      <p:sp>
        <p:nvSpPr>
          <p:cNvPr id="189" name="Shape 189"/>
          <p:cNvSpPr txBox="1">
            <a:spLocks noGrp="1"/>
          </p:cNvSpPr>
          <p:nvPr>
            <p:ph type="body" idx="2"/>
          </p:nvPr>
        </p:nvSpPr>
        <p:spPr>
          <a:xfrm>
            <a:off x="4832400" y="1152475"/>
            <a:ext cx="3999900" cy="3416400"/>
          </a:xfrm>
          <a:prstGeom prst="rect">
            <a:avLst/>
          </a:prstGeom>
        </p:spPr>
        <p:txBody>
          <a:bodyPr lIns="91425" tIns="91425" rIns="91425" bIns="91425" anchor="t" anchorCtr="0">
            <a:noAutofit/>
          </a:bodyPr>
          <a:lstStyle/>
          <a:p>
            <a:pPr lvl="0">
              <a:spcBef>
                <a:spcPts val="0"/>
              </a:spcBef>
              <a:buNone/>
            </a:pPr>
            <a:endParaRPr/>
          </a:p>
        </p:txBody>
      </p:sp>
      <p:sp>
        <p:nvSpPr>
          <p:cNvPr id="190" name="Shape 19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14</a:t>
            </a:fld>
            <a:endParaRPr lang="en"/>
          </a:p>
        </p:txBody>
      </p:sp>
      <p:pic>
        <p:nvPicPr>
          <p:cNvPr id="191" name="Shape 191"/>
          <p:cNvPicPr preferRelativeResize="0"/>
          <p:nvPr/>
        </p:nvPicPr>
        <p:blipFill>
          <a:blip r:embed="rId3">
            <a:alphaModFix/>
          </a:blip>
          <a:stretch>
            <a:fillRect/>
          </a:stretch>
        </p:blipFill>
        <p:spPr>
          <a:xfrm>
            <a:off x="291700" y="0"/>
            <a:ext cx="8293243" cy="5143500"/>
          </a:xfrm>
          <a:prstGeom prst="rect">
            <a:avLst/>
          </a:prstGeom>
          <a:noFill/>
          <a:ln>
            <a:noFill/>
          </a:ln>
        </p:spPr>
      </p:pic>
      <p:sp>
        <p:nvSpPr>
          <p:cNvPr id="192" name="Shape 192"/>
          <p:cNvSpPr txBox="1"/>
          <p:nvPr/>
        </p:nvSpPr>
        <p:spPr>
          <a:xfrm>
            <a:off x="3935575" y="2069300"/>
            <a:ext cx="1383900" cy="551100"/>
          </a:xfrm>
          <a:prstGeom prst="rect">
            <a:avLst/>
          </a:prstGeom>
          <a:noFill/>
          <a:ln w="9525" cap="flat" cmpd="sng">
            <a:solidFill>
              <a:srgbClr val="999999"/>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solidFill>
                  <a:srgbClr val="FF0000"/>
                </a:solidFill>
              </a:rPr>
              <a:t>Good Options</a:t>
            </a:r>
          </a:p>
        </p:txBody>
      </p:sp>
      <p:sp>
        <p:nvSpPr>
          <p:cNvPr id="193" name="Shape 193"/>
          <p:cNvSpPr/>
          <p:nvPr/>
        </p:nvSpPr>
        <p:spPr>
          <a:xfrm rot="508807">
            <a:off x="4104798" y="2542437"/>
            <a:ext cx="201401" cy="1314728"/>
          </a:xfrm>
          <a:prstGeom prst="downArrow">
            <a:avLst>
              <a:gd name="adj1" fmla="val 50000"/>
              <a:gd name="adj2" fmla="val 50000"/>
            </a:avLst>
          </a:prstGeom>
          <a:solidFill>
            <a:srgbClr val="99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4" name="Shape 194"/>
          <p:cNvSpPr/>
          <p:nvPr/>
        </p:nvSpPr>
        <p:spPr>
          <a:xfrm rot="-1974752">
            <a:off x="5265180" y="2490819"/>
            <a:ext cx="232995" cy="1336650"/>
          </a:xfrm>
          <a:prstGeom prst="downArrow">
            <a:avLst>
              <a:gd name="adj1" fmla="val 50000"/>
              <a:gd name="adj2" fmla="val 50000"/>
            </a:avLst>
          </a:prstGeom>
          <a:solidFill>
            <a:srgbClr val="99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5" name="Shape 195"/>
          <p:cNvSpPr txBox="1"/>
          <p:nvPr/>
        </p:nvSpPr>
        <p:spPr>
          <a:xfrm>
            <a:off x="368725" y="4935625"/>
            <a:ext cx="4207200" cy="121200"/>
          </a:xfrm>
          <a:prstGeom prst="rect">
            <a:avLst/>
          </a:prstGeom>
          <a:noFill/>
          <a:ln>
            <a:noFill/>
          </a:ln>
        </p:spPr>
        <p:txBody>
          <a:bodyPr lIns="91425" tIns="91425" rIns="91425" bIns="91425" anchor="t" anchorCtr="0">
            <a:noAutofit/>
          </a:bodyPr>
          <a:lstStyle/>
          <a:p>
            <a:pPr lvl="0">
              <a:spcBef>
                <a:spcPts val="0"/>
              </a:spcBef>
              <a:buNone/>
            </a:pPr>
            <a:r>
              <a:rPr lang="en" sz="700"/>
              <a:t>http://hghouston.com/resources/material-property-data/stainless-steel-data/stainless-steel-cost-data</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103500" y="77650"/>
            <a:ext cx="8520600" cy="572700"/>
          </a:xfrm>
          <a:prstGeom prst="rect">
            <a:avLst/>
          </a:prstGeom>
        </p:spPr>
        <p:txBody>
          <a:bodyPr lIns="91425" tIns="91425" rIns="91425" bIns="91425" anchor="t" anchorCtr="0">
            <a:noAutofit/>
          </a:bodyPr>
          <a:lstStyle/>
          <a:p>
            <a:pPr lvl="0">
              <a:spcBef>
                <a:spcPts val="0"/>
              </a:spcBef>
              <a:buNone/>
            </a:pPr>
            <a:r>
              <a:rPr lang="en"/>
              <a:t>Numerical Requirements</a:t>
            </a:r>
          </a:p>
        </p:txBody>
      </p:sp>
      <p:sp>
        <p:nvSpPr>
          <p:cNvPr id="201" name="Shape 20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15</a:t>
            </a:fld>
            <a:endParaRPr lang="en"/>
          </a:p>
        </p:txBody>
      </p:sp>
      <p:sp>
        <p:nvSpPr>
          <p:cNvPr id="202" name="Shape 202"/>
          <p:cNvSpPr txBox="1">
            <a:spLocks noGrp="1"/>
          </p:cNvSpPr>
          <p:nvPr>
            <p:ph type="body" idx="1"/>
          </p:nvPr>
        </p:nvSpPr>
        <p:spPr>
          <a:xfrm>
            <a:off x="225975" y="863550"/>
            <a:ext cx="3999900" cy="3416400"/>
          </a:xfrm>
          <a:prstGeom prst="rect">
            <a:avLst/>
          </a:prstGeom>
        </p:spPr>
        <p:txBody>
          <a:bodyPr lIns="91425" tIns="91425" rIns="91425" bIns="91425" anchor="t" anchorCtr="0">
            <a:noAutofit/>
          </a:bodyPr>
          <a:lstStyle/>
          <a:p>
            <a:pPr marL="457200" lvl="0" indent="-342900" rtl="0">
              <a:spcBef>
                <a:spcPts val="0"/>
              </a:spcBef>
              <a:buClr>
                <a:schemeClr val="dk1"/>
              </a:buClr>
              <a:buSzPct val="100000"/>
              <a:buChar char="●"/>
            </a:pPr>
            <a:r>
              <a:rPr lang="en" sz="1800">
                <a:solidFill>
                  <a:schemeClr val="dk1"/>
                </a:solidFill>
              </a:rPr>
              <a:t>1000N compression distributed across the instrument paddles</a:t>
            </a:r>
          </a:p>
          <a:p>
            <a:pPr marL="457200" lvl="0" indent="-342900" rtl="0">
              <a:spcBef>
                <a:spcPts val="0"/>
              </a:spcBef>
              <a:buClr>
                <a:schemeClr val="dk1"/>
              </a:buClr>
              <a:buSzPct val="100000"/>
              <a:buChar char="●"/>
            </a:pPr>
            <a:r>
              <a:rPr lang="en" sz="1800">
                <a:solidFill>
                  <a:schemeClr val="dk1"/>
                </a:solidFill>
              </a:rPr>
              <a:t>Greater than 14mm parallel displacement </a:t>
            </a:r>
          </a:p>
          <a:p>
            <a:pPr marL="457200" lvl="0" indent="-342900" rtl="0">
              <a:spcBef>
                <a:spcPts val="0"/>
              </a:spcBef>
              <a:buClr>
                <a:schemeClr val="dk1"/>
              </a:buClr>
              <a:buSzPct val="100000"/>
              <a:buChar char="●"/>
            </a:pPr>
            <a:r>
              <a:rPr lang="en" sz="1800">
                <a:solidFill>
                  <a:schemeClr val="dk1"/>
                </a:solidFill>
              </a:rPr>
              <a:t>Cyclic loading number of cycles to be determined based off ASME and ASTM standards</a:t>
            </a:r>
          </a:p>
        </p:txBody>
      </p:sp>
      <p:pic>
        <p:nvPicPr>
          <p:cNvPr id="203" name="Shape 203"/>
          <p:cNvPicPr preferRelativeResize="0"/>
          <p:nvPr/>
        </p:nvPicPr>
        <p:blipFill>
          <a:blip r:embed="rId3">
            <a:alphaModFix/>
          </a:blip>
          <a:stretch>
            <a:fillRect/>
          </a:stretch>
        </p:blipFill>
        <p:spPr>
          <a:xfrm>
            <a:off x="4618250" y="428625"/>
            <a:ext cx="3719949" cy="2296875"/>
          </a:xfrm>
          <a:prstGeom prst="rect">
            <a:avLst/>
          </a:prstGeom>
          <a:noFill/>
          <a:ln>
            <a:noFill/>
          </a:ln>
        </p:spPr>
      </p:pic>
      <p:sp>
        <p:nvSpPr>
          <p:cNvPr id="204" name="Shape 204"/>
          <p:cNvSpPr txBox="1"/>
          <p:nvPr/>
        </p:nvSpPr>
        <p:spPr>
          <a:xfrm>
            <a:off x="5939525" y="575575"/>
            <a:ext cx="1404000" cy="435000"/>
          </a:xfrm>
          <a:prstGeom prst="rect">
            <a:avLst/>
          </a:prstGeom>
          <a:noFill/>
          <a:ln>
            <a:noFill/>
          </a:ln>
        </p:spPr>
        <p:txBody>
          <a:bodyPr lIns="91425" tIns="91425" rIns="91425" bIns="91425" anchor="t" anchorCtr="0">
            <a:noAutofit/>
          </a:bodyPr>
          <a:lstStyle/>
          <a:p>
            <a:pPr lvl="0">
              <a:spcBef>
                <a:spcPts val="0"/>
              </a:spcBef>
              <a:buNone/>
            </a:pPr>
            <a:r>
              <a:rPr lang="en">
                <a:solidFill>
                  <a:srgbClr val="FF0000"/>
                </a:solidFill>
              </a:rPr>
              <a:t>8.5mm - 14mm</a:t>
            </a:r>
          </a:p>
        </p:txBody>
      </p:sp>
      <p:sp>
        <p:nvSpPr>
          <p:cNvPr id="205" name="Shape 205"/>
          <p:cNvSpPr/>
          <p:nvPr/>
        </p:nvSpPr>
        <p:spPr>
          <a:xfrm>
            <a:off x="7592775" y="489850"/>
            <a:ext cx="634500" cy="244800"/>
          </a:xfrm>
          <a:prstGeom prst="rect">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06" name="Shape 206"/>
          <p:cNvPicPr preferRelativeResize="0"/>
          <p:nvPr/>
        </p:nvPicPr>
        <p:blipFill>
          <a:blip r:embed="rId4">
            <a:alphaModFix/>
          </a:blip>
          <a:stretch>
            <a:fillRect/>
          </a:stretch>
        </p:blipFill>
        <p:spPr>
          <a:xfrm>
            <a:off x="4225873" y="2659518"/>
            <a:ext cx="3117649" cy="2483981"/>
          </a:xfrm>
          <a:prstGeom prst="rect">
            <a:avLst/>
          </a:prstGeom>
          <a:noFill/>
          <a:ln>
            <a:noFill/>
          </a:ln>
        </p:spPr>
      </p:pic>
      <p:sp>
        <p:nvSpPr>
          <p:cNvPr id="207" name="Shape 207"/>
          <p:cNvSpPr txBox="1"/>
          <p:nvPr/>
        </p:nvSpPr>
        <p:spPr>
          <a:xfrm>
            <a:off x="440850" y="4663225"/>
            <a:ext cx="1653300" cy="330600"/>
          </a:xfrm>
          <a:prstGeom prst="rect">
            <a:avLst/>
          </a:prstGeom>
          <a:noFill/>
          <a:ln>
            <a:noFill/>
          </a:ln>
        </p:spPr>
        <p:txBody>
          <a:bodyPr lIns="91425" tIns="91425" rIns="91425" bIns="91425" anchor="t" anchorCtr="0">
            <a:noAutofit/>
          </a:bodyPr>
          <a:lstStyle/>
          <a:p>
            <a:pPr lvl="0" rtl="0">
              <a:spcBef>
                <a:spcPts val="0"/>
              </a:spcBef>
              <a:buNone/>
            </a:pPr>
            <a:r>
              <a:rPr lang="en">
                <a:solidFill>
                  <a:srgbClr val="D9D9D9"/>
                </a:solidFill>
              </a:rPr>
              <a:t>Jadon Sargeant</a:t>
            </a:r>
          </a:p>
        </p:txBody>
      </p:sp>
      <p:sp>
        <p:nvSpPr>
          <p:cNvPr id="208" name="Shape 208"/>
          <p:cNvSpPr/>
          <p:nvPr/>
        </p:nvSpPr>
        <p:spPr>
          <a:xfrm>
            <a:off x="5229225" y="2816675"/>
            <a:ext cx="294000" cy="820500"/>
          </a:xfrm>
          <a:prstGeom prst="downArrow">
            <a:avLst>
              <a:gd name="adj1" fmla="val 50000"/>
              <a:gd name="adj2" fmla="val 5000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9" name="Shape 209"/>
          <p:cNvSpPr/>
          <p:nvPr/>
        </p:nvSpPr>
        <p:spPr>
          <a:xfrm>
            <a:off x="5229225" y="4004575"/>
            <a:ext cx="294000" cy="820500"/>
          </a:xfrm>
          <a:prstGeom prst="upArrow">
            <a:avLst>
              <a:gd name="adj1" fmla="val 50000"/>
              <a:gd name="adj2" fmla="val 5000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0" name="Shape 210"/>
          <p:cNvSpPr txBox="1"/>
          <p:nvPr/>
        </p:nvSpPr>
        <p:spPr>
          <a:xfrm>
            <a:off x="4225875" y="3009425"/>
            <a:ext cx="808800" cy="435000"/>
          </a:xfrm>
          <a:prstGeom prst="rect">
            <a:avLst/>
          </a:prstGeom>
          <a:noFill/>
          <a:ln>
            <a:noFill/>
          </a:ln>
        </p:spPr>
        <p:txBody>
          <a:bodyPr lIns="91425" tIns="91425" rIns="91425" bIns="91425" anchor="t" anchorCtr="0">
            <a:noAutofit/>
          </a:bodyPr>
          <a:lstStyle/>
          <a:p>
            <a:pPr lvl="0">
              <a:spcBef>
                <a:spcPts val="0"/>
              </a:spcBef>
              <a:buNone/>
            </a:pPr>
            <a:r>
              <a:rPr lang="en">
                <a:solidFill>
                  <a:srgbClr val="FF0000"/>
                </a:solidFill>
              </a:rPr>
              <a:t>1000N</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t>Competitive Benchmarks</a:t>
            </a:r>
          </a:p>
        </p:txBody>
      </p:sp>
      <p:sp>
        <p:nvSpPr>
          <p:cNvPr id="216" name="Shape 216"/>
          <p:cNvSpPr txBox="1">
            <a:spLocks noGrp="1"/>
          </p:cNvSpPr>
          <p:nvPr>
            <p:ph type="body" idx="1"/>
          </p:nvPr>
        </p:nvSpPr>
        <p:spPr>
          <a:xfrm>
            <a:off x="311700" y="1152475"/>
            <a:ext cx="3999899" cy="3416400"/>
          </a:xfrm>
          <a:prstGeom prst="rect">
            <a:avLst/>
          </a:prstGeom>
        </p:spPr>
        <p:txBody>
          <a:bodyPr lIns="91425" tIns="91425" rIns="91425" bIns="91425" anchor="t" anchorCtr="0">
            <a:noAutofit/>
          </a:bodyPr>
          <a:lstStyle/>
          <a:p>
            <a:pPr marL="457200" lvl="0" indent="-228600" rtl="0">
              <a:spcBef>
                <a:spcPts val="0"/>
              </a:spcBef>
              <a:buClr>
                <a:schemeClr val="dk1"/>
              </a:buClr>
            </a:pPr>
            <a:r>
              <a:rPr lang="en">
                <a:solidFill>
                  <a:schemeClr val="dk1"/>
                </a:solidFill>
              </a:rPr>
              <a:t>Distractor comes as part of package</a:t>
            </a:r>
          </a:p>
          <a:p>
            <a:pPr marL="914400" lvl="1" indent="-317500" rtl="0">
              <a:spcBef>
                <a:spcPts val="0"/>
              </a:spcBef>
              <a:buClr>
                <a:schemeClr val="dk1"/>
              </a:buClr>
              <a:buSzPct val="100000"/>
            </a:pPr>
            <a:r>
              <a:rPr lang="en" sz="1400">
                <a:solidFill>
                  <a:schemeClr val="dk1"/>
                </a:solidFill>
              </a:rPr>
              <a:t>ActivL implant is accompanied by 25+ surgical tools</a:t>
            </a:r>
          </a:p>
          <a:p>
            <a:pPr marL="457200" lvl="0" indent="-228600" rtl="0">
              <a:spcBef>
                <a:spcPts val="0"/>
              </a:spcBef>
              <a:buClr>
                <a:schemeClr val="dk1"/>
              </a:buClr>
            </a:pPr>
            <a:r>
              <a:rPr lang="en">
                <a:solidFill>
                  <a:schemeClr val="dk1"/>
                </a:solidFill>
              </a:rPr>
              <a:t>Only implant competitor is DePuy Synthes</a:t>
            </a:r>
          </a:p>
          <a:p>
            <a:pPr marL="914400" lvl="1" indent="-317500" rtl="0">
              <a:spcBef>
                <a:spcPts val="0"/>
              </a:spcBef>
              <a:buClr>
                <a:schemeClr val="dk1"/>
              </a:buClr>
              <a:buSzPct val="100000"/>
            </a:pPr>
            <a:r>
              <a:rPr lang="en" sz="1400">
                <a:solidFill>
                  <a:schemeClr val="dk1"/>
                </a:solidFill>
              </a:rPr>
              <a:t>ProDisc-L implant</a:t>
            </a:r>
          </a:p>
          <a:p>
            <a:pPr marL="457200" lvl="0" indent="-228600" rtl="0">
              <a:spcBef>
                <a:spcPts val="0"/>
              </a:spcBef>
              <a:buClr>
                <a:schemeClr val="dk1"/>
              </a:buClr>
            </a:pPr>
            <a:r>
              <a:rPr lang="en">
                <a:solidFill>
                  <a:schemeClr val="dk1"/>
                </a:solidFill>
              </a:rPr>
              <a:t>Other distractors exist, but are not competitors</a:t>
            </a:r>
          </a:p>
          <a:p>
            <a:pPr marL="914400" lvl="1" indent="-317500">
              <a:spcBef>
                <a:spcPts val="0"/>
              </a:spcBef>
              <a:buClr>
                <a:schemeClr val="dk1"/>
              </a:buClr>
              <a:buSzPct val="100000"/>
            </a:pPr>
            <a:r>
              <a:rPr lang="en" sz="1400">
                <a:solidFill>
                  <a:schemeClr val="dk1"/>
                </a:solidFill>
              </a:rPr>
              <a:t>Explored through patent analysis</a:t>
            </a:r>
          </a:p>
        </p:txBody>
      </p:sp>
      <p:sp>
        <p:nvSpPr>
          <p:cNvPr id="217" name="Shape 21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16</a:t>
            </a:fld>
            <a:endParaRPr lang="en"/>
          </a:p>
        </p:txBody>
      </p:sp>
      <p:pic>
        <p:nvPicPr>
          <p:cNvPr id="218" name="Shape 218"/>
          <p:cNvPicPr preferRelativeResize="0"/>
          <p:nvPr/>
        </p:nvPicPr>
        <p:blipFill>
          <a:blip r:embed="rId3">
            <a:alphaModFix/>
          </a:blip>
          <a:stretch>
            <a:fillRect/>
          </a:stretch>
        </p:blipFill>
        <p:spPr>
          <a:xfrm>
            <a:off x="4478125" y="628425"/>
            <a:ext cx="4543024" cy="2456305"/>
          </a:xfrm>
          <a:prstGeom prst="rect">
            <a:avLst/>
          </a:prstGeom>
          <a:noFill/>
          <a:ln>
            <a:noFill/>
          </a:ln>
        </p:spPr>
      </p:pic>
      <p:pic>
        <p:nvPicPr>
          <p:cNvPr id="219" name="Shape 219"/>
          <p:cNvPicPr preferRelativeResize="0"/>
          <p:nvPr/>
        </p:nvPicPr>
        <p:blipFill>
          <a:blip r:embed="rId4">
            <a:alphaModFix/>
          </a:blip>
          <a:stretch>
            <a:fillRect/>
          </a:stretch>
        </p:blipFill>
        <p:spPr>
          <a:xfrm>
            <a:off x="2586748" y="3666523"/>
            <a:ext cx="2923025" cy="996699"/>
          </a:xfrm>
          <a:prstGeom prst="rect">
            <a:avLst/>
          </a:prstGeom>
          <a:noFill/>
          <a:ln>
            <a:noFill/>
          </a:ln>
        </p:spPr>
      </p:pic>
      <p:pic>
        <p:nvPicPr>
          <p:cNvPr id="220" name="Shape 220"/>
          <p:cNvPicPr preferRelativeResize="0"/>
          <p:nvPr/>
        </p:nvPicPr>
        <p:blipFill rotWithShape="1">
          <a:blip r:embed="rId5">
            <a:alphaModFix/>
          </a:blip>
          <a:srcRect t="3392" b="4415"/>
          <a:stretch/>
        </p:blipFill>
        <p:spPr>
          <a:xfrm>
            <a:off x="5682087" y="3330724"/>
            <a:ext cx="2479740" cy="1308300"/>
          </a:xfrm>
          <a:prstGeom prst="rect">
            <a:avLst/>
          </a:prstGeom>
          <a:noFill/>
          <a:ln>
            <a:noFill/>
          </a:ln>
        </p:spPr>
      </p:pic>
      <p:sp>
        <p:nvSpPr>
          <p:cNvPr id="221" name="Shape 221"/>
          <p:cNvSpPr txBox="1"/>
          <p:nvPr/>
        </p:nvSpPr>
        <p:spPr>
          <a:xfrm>
            <a:off x="311700" y="4612200"/>
            <a:ext cx="1390500" cy="393600"/>
          </a:xfrm>
          <a:prstGeom prst="rect">
            <a:avLst/>
          </a:prstGeom>
          <a:noFill/>
          <a:ln>
            <a:noFill/>
          </a:ln>
        </p:spPr>
        <p:txBody>
          <a:bodyPr lIns="91425" tIns="91425" rIns="91425" bIns="91425" anchor="t" anchorCtr="0">
            <a:noAutofit/>
          </a:bodyPr>
          <a:lstStyle/>
          <a:p>
            <a:pPr lvl="0" rtl="0">
              <a:spcBef>
                <a:spcPts val="0"/>
              </a:spcBef>
              <a:buNone/>
            </a:pPr>
            <a:r>
              <a:rPr lang="en">
                <a:solidFill>
                  <a:schemeClr val="dk1"/>
                </a:solidFill>
              </a:rPr>
              <a:t>Christian Davis</a:t>
            </a:r>
          </a:p>
          <a:p>
            <a:pPr lvl="0" rtl="0">
              <a:spcBef>
                <a:spcPts val="0"/>
              </a:spcBef>
              <a:buNone/>
            </a:pPr>
            <a:endParaRPr>
              <a:solidFill>
                <a:schemeClr val="dk1"/>
              </a:solidFill>
            </a:endParaRPr>
          </a:p>
        </p:txBody>
      </p:sp>
      <p:sp>
        <p:nvSpPr>
          <p:cNvPr id="222" name="Shape 222"/>
          <p:cNvSpPr txBox="1">
            <a:spLocks noGrp="1"/>
          </p:cNvSpPr>
          <p:nvPr>
            <p:ph type="body" idx="2"/>
          </p:nvPr>
        </p:nvSpPr>
        <p:spPr>
          <a:xfrm>
            <a:off x="3193712" y="4612200"/>
            <a:ext cx="1709100" cy="393600"/>
          </a:xfrm>
          <a:prstGeom prst="rect">
            <a:avLst/>
          </a:prstGeom>
        </p:spPr>
        <p:txBody>
          <a:bodyPr lIns="91425" tIns="91425" rIns="91425" bIns="91425" anchor="t" anchorCtr="0">
            <a:noAutofit/>
          </a:bodyPr>
          <a:lstStyle/>
          <a:p>
            <a:pPr lvl="0" algn="ctr" rtl="0">
              <a:spcBef>
                <a:spcPts val="0"/>
              </a:spcBef>
              <a:buNone/>
            </a:pPr>
            <a:r>
              <a:rPr lang="en">
                <a:solidFill>
                  <a:schemeClr val="dk1"/>
                </a:solidFill>
              </a:rPr>
              <a:t>DePuy Synthes</a:t>
            </a:r>
          </a:p>
        </p:txBody>
      </p:sp>
      <p:sp>
        <p:nvSpPr>
          <p:cNvPr id="223" name="Shape 223"/>
          <p:cNvSpPr txBox="1">
            <a:spLocks noGrp="1"/>
          </p:cNvSpPr>
          <p:nvPr>
            <p:ph type="body" idx="2"/>
          </p:nvPr>
        </p:nvSpPr>
        <p:spPr>
          <a:xfrm>
            <a:off x="6067400" y="4612187"/>
            <a:ext cx="1709100" cy="393600"/>
          </a:xfrm>
          <a:prstGeom prst="rect">
            <a:avLst/>
          </a:prstGeom>
        </p:spPr>
        <p:txBody>
          <a:bodyPr lIns="91425" tIns="91425" rIns="91425" bIns="91425" anchor="t" anchorCtr="0">
            <a:noAutofit/>
          </a:bodyPr>
          <a:lstStyle/>
          <a:p>
            <a:pPr lvl="0" algn="ctr" rtl="0">
              <a:spcBef>
                <a:spcPts val="0"/>
              </a:spcBef>
              <a:buNone/>
            </a:pPr>
            <a:r>
              <a:rPr lang="en">
                <a:solidFill>
                  <a:schemeClr val="dk1"/>
                </a:solidFill>
              </a:rPr>
              <a:t>Aesculap</a:t>
            </a:r>
          </a:p>
        </p:txBody>
      </p:sp>
      <p:sp>
        <p:nvSpPr>
          <p:cNvPr id="224" name="Shape 224"/>
          <p:cNvSpPr txBox="1"/>
          <p:nvPr/>
        </p:nvSpPr>
        <p:spPr>
          <a:xfrm>
            <a:off x="0" y="4936800"/>
            <a:ext cx="4773000" cy="206700"/>
          </a:xfrm>
          <a:prstGeom prst="rect">
            <a:avLst/>
          </a:prstGeom>
          <a:noFill/>
          <a:ln>
            <a:noFill/>
          </a:ln>
        </p:spPr>
        <p:txBody>
          <a:bodyPr lIns="91425" tIns="91425" rIns="91425" bIns="91425" anchor="ctr" anchorCtr="0">
            <a:noAutofit/>
          </a:bodyPr>
          <a:lstStyle/>
          <a:p>
            <a:pPr lvl="0" rtl="0">
              <a:spcBef>
                <a:spcPts val="0"/>
              </a:spcBef>
              <a:buNone/>
            </a:pPr>
            <a:r>
              <a:rPr lang="en" sz="600">
                <a:solidFill>
                  <a:schemeClr val="dk1"/>
                </a:solidFill>
              </a:rPr>
              <a:t>http://www.synthes.com/MediaBin/US%20DATA/Product%20Support%20Materials/Technique%20Guides/SPTGAntLumIntbdyFusJ3544C.pdf</a:t>
            </a:r>
          </a:p>
        </p:txBody>
      </p:sp>
      <p:sp>
        <p:nvSpPr>
          <p:cNvPr id="225" name="Shape 225"/>
          <p:cNvSpPr txBox="1"/>
          <p:nvPr/>
        </p:nvSpPr>
        <p:spPr>
          <a:xfrm>
            <a:off x="7542290" y="4885025"/>
            <a:ext cx="1125000" cy="206700"/>
          </a:xfrm>
          <a:prstGeom prst="rect">
            <a:avLst/>
          </a:prstGeom>
          <a:noFill/>
          <a:ln>
            <a:noFill/>
          </a:ln>
        </p:spPr>
        <p:txBody>
          <a:bodyPr lIns="91425" tIns="91425" rIns="91425" bIns="91425" anchor="ctr" anchorCtr="0">
            <a:noAutofit/>
          </a:bodyPr>
          <a:lstStyle/>
          <a:p>
            <a:pPr lvl="0" rtl="0">
              <a:spcBef>
                <a:spcPts val="0"/>
              </a:spcBef>
              <a:buNone/>
            </a:pPr>
            <a:r>
              <a:rPr lang="en" sz="600">
                <a:solidFill>
                  <a:schemeClr val="dk1"/>
                </a:solidFill>
              </a:rPr>
              <a:t>Images courtesy of Aesculap</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Intellectual Property </a:t>
            </a:r>
          </a:p>
        </p:txBody>
      </p:sp>
      <p:sp>
        <p:nvSpPr>
          <p:cNvPr id="231" name="Shape 231"/>
          <p:cNvSpPr txBox="1">
            <a:spLocks noGrp="1"/>
          </p:cNvSpPr>
          <p:nvPr>
            <p:ph type="body" idx="2"/>
          </p:nvPr>
        </p:nvSpPr>
        <p:spPr>
          <a:xfrm>
            <a:off x="293925" y="1017725"/>
            <a:ext cx="4797900" cy="3416400"/>
          </a:xfrm>
          <a:prstGeom prst="rect">
            <a:avLst/>
          </a:prstGeom>
        </p:spPr>
        <p:txBody>
          <a:bodyPr lIns="91425" tIns="91425" rIns="91425" bIns="91425" anchor="t" anchorCtr="0">
            <a:noAutofit/>
          </a:bodyPr>
          <a:lstStyle/>
          <a:p>
            <a:pPr marL="457200" lvl="0" indent="-355600" rtl="0">
              <a:spcBef>
                <a:spcPts val="0"/>
              </a:spcBef>
              <a:buClr>
                <a:schemeClr val="dk1"/>
              </a:buClr>
              <a:buSzPct val="100000"/>
            </a:pPr>
            <a:r>
              <a:rPr lang="en" sz="2000">
                <a:solidFill>
                  <a:schemeClr val="dk1"/>
                </a:solidFill>
              </a:rPr>
              <a:t>Developed list of 19 relevant patents</a:t>
            </a:r>
          </a:p>
          <a:p>
            <a:pPr marL="914400" lvl="1" indent="-342900" rtl="0">
              <a:spcBef>
                <a:spcPts val="0"/>
              </a:spcBef>
              <a:buClr>
                <a:schemeClr val="dk1"/>
              </a:buClr>
              <a:buSzPct val="100000"/>
            </a:pPr>
            <a:r>
              <a:rPr lang="en" sz="1800">
                <a:solidFill>
                  <a:schemeClr val="dk1"/>
                </a:solidFill>
              </a:rPr>
              <a:t>Wedge</a:t>
            </a:r>
          </a:p>
          <a:p>
            <a:pPr marL="914400" lvl="1" indent="-342900" rtl="0">
              <a:spcBef>
                <a:spcPts val="0"/>
              </a:spcBef>
              <a:buClr>
                <a:schemeClr val="dk1"/>
              </a:buClr>
              <a:buSzPct val="100000"/>
            </a:pPr>
            <a:r>
              <a:rPr lang="en" sz="1800">
                <a:solidFill>
                  <a:schemeClr val="dk1"/>
                </a:solidFill>
              </a:rPr>
              <a:t>Parallel Crossbar</a:t>
            </a:r>
          </a:p>
          <a:p>
            <a:pPr marL="914400" lvl="1" indent="-342900" rtl="0">
              <a:spcBef>
                <a:spcPts val="0"/>
              </a:spcBef>
              <a:buClr>
                <a:schemeClr val="dk1"/>
              </a:buClr>
              <a:buSzPct val="100000"/>
            </a:pPr>
            <a:r>
              <a:rPr lang="en" sz="1800">
                <a:solidFill>
                  <a:schemeClr val="dk1"/>
                </a:solidFill>
              </a:rPr>
              <a:t>Scissor</a:t>
            </a:r>
          </a:p>
          <a:p>
            <a:pPr marL="914400" lvl="1" indent="-342900" rtl="0">
              <a:spcBef>
                <a:spcPts val="0"/>
              </a:spcBef>
              <a:buClr>
                <a:schemeClr val="dk1"/>
              </a:buClr>
              <a:buSzPct val="100000"/>
            </a:pPr>
            <a:r>
              <a:rPr lang="en" sz="1800">
                <a:solidFill>
                  <a:schemeClr val="dk1"/>
                </a:solidFill>
              </a:rPr>
              <a:t>Hinged</a:t>
            </a:r>
          </a:p>
          <a:p>
            <a:pPr marL="914400" lvl="1" indent="-342900" rtl="0">
              <a:spcBef>
                <a:spcPts val="0"/>
              </a:spcBef>
              <a:buClr>
                <a:schemeClr val="dk1"/>
              </a:buClr>
              <a:buSzPct val="100000"/>
            </a:pPr>
            <a:r>
              <a:rPr lang="en" sz="1800">
                <a:solidFill>
                  <a:schemeClr val="dk1"/>
                </a:solidFill>
              </a:rPr>
              <a:t>Tapered Blade</a:t>
            </a:r>
          </a:p>
        </p:txBody>
      </p:sp>
      <p:sp>
        <p:nvSpPr>
          <p:cNvPr id="232" name="Shape 23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17</a:t>
            </a:fld>
            <a:endParaRPr lang="en"/>
          </a:p>
        </p:txBody>
      </p:sp>
      <p:sp>
        <p:nvSpPr>
          <p:cNvPr id="233" name="Shape 233"/>
          <p:cNvSpPr txBox="1"/>
          <p:nvPr/>
        </p:nvSpPr>
        <p:spPr>
          <a:xfrm>
            <a:off x="293925" y="4612200"/>
            <a:ext cx="1390500" cy="393600"/>
          </a:xfrm>
          <a:prstGeom prst="rect">
            <a:avLst/>
          </a:prstGeom>
          <a:noFill/>
          <a:ln>
            <a:noFill/>
          </a:ln>
        </p:spPr>
        <p:txBody>
          <a:bodyPr lIns="91425" tIns="91425" rIns="91425" bIns="91425" anchor="t" anchorCtr="0">
            <a:noAutofit/>
          </a:bodyPr>
          <a:lstStyle/>
          <a:p>
            <a:pPr lvl="0" rtl="0">
              <a:spcBef>
                <a:spcPts val="0"/>
              </a:spcBef>
              <a:buNone/>
            </a:pPr>
            <a:r>
              <a:rPr lang="en">
                <a:solidFill>
                  <a:schemeClr val="dk1"/>
                </a:solidFill>
              </a:rPr>
              <a:t>Christian Davis</a:t>
            </a:r>
          </a:p>
          <a:p>
            <a:pPr lvl="0" rtl="0">
              <a:spcBef>
                <a:spcPts val="0"/>
              </a:spcBef>
              <a:buNone/>
            </a:pPr>
            <a:endParaRPr>
              <a:solidFill>
                <a:schemeClr val="dk1"/>
              </a:solidFill>
            </a:endParaRPr>
          </a:p>
        </p:txBody>
      </p:sp>
      <p:pic>
        <p:nvPicPr>
          <p:cNvPr id="234" name="Shape 234"/>
          <p:cNvPicPr preferRelativeResize="0"/>
          <p:nvPr/>
        </p:nvPicPr>
        <p:blipFill>
          <a:blip r:embed="rId3">
            <a:alphaModFix/>
          </a:blip>
          <a:stretch>
            <a:fillRect/>
          </a:stretch>
        </p:blipFill>
        <p:spPr>
          <a:xfrm>
            <a:off x="6024868" y="1017718"/>
            <a:ext cx="2691425" cy="1792799"/>
          </a:xfrm>
          <a:prstGeom prst="rect">
            <a:avLst/>
          </a:prstGeom>
          <a:noFill/>
          <a:ln>
            <a:noFill/>
          </a:ln>
        </p:spPr>
      </p:pic>
      <p:sp>
        <p:nvSpPr>
          <p:cNvPr id="235" name="Shape 235"/>
          <p:cNvSpPr txBox="1">
            <a:spLocks noGrp="1"/>
          </p:cNvSpPr>
          <p:nvPr>
            <p:ph type="body" idx="1"/>
          </p:nvPr>
        </p:nvSpPr>
        <p:spPr>
          <a:xfrm>
            <a:off x="6486337" y="2810525"/>
            <a:ext cx="1768500" cy="461400"/>
          </a:xfrm>
          <a:prstGeom prst="rect">
            <a:avLst/>
          </a:prstGeom>
        </p:spPr>
        <p:txBody>
          <a:bodyPr lIns="91425" tIns="91425" rIns="91425" bIns="91425" anchor="t" anchorCtr="0">
            <a:noAutofit/>
          </a:bodyPr>
          <a:lstStyle/>
          <a:p>
            <a:pPr lvl="0" algn="ctr" rtl="0">
              <a:spcBef>
                <a:spcPts val="0"/>
              </a:spcBef>
              <a:buNone/>
            </a:pPr>
            <a:r>
              <a:rPr lang="en">
                <a:solidFill>
                  <a:schemeClr val="dk1"/>
                </a:solidFill>
              </a:rPr>
              <a:t>US Pat. #6,224,599</a:t>
            </a:r>
          </a:p>
        </p:txBody>
      </p:sp>
      <p:pic>
        <p:nvPicPr>
          <p:cNvPr id="236" name="Shape 236"/>
          <p:cNvPicPr preferRelativeResize="0"/>
          <p:nvPr/>
        </p:nvPicPr>
        <p:blipFill>
          <a:blip r:embed="rId4">
            <a:alphaModFix/>
          </a:blip>
          <a:stretch>
            <a:fillRect/>
          </a:stretch>
        </p:blipFill>
        <p:spPr>
          <a:xfrm>
            <a:off x="2380350" y="3082550"/>
            <a:ext cx="3600500" cy="1685475"/>
          </a:xfrm>
          <a:prstGeom prst="rect">
            <a:avLst/>
          </a:prstGeom>
          <a:noFill/>
          <a:ln>
            <a:noFill/>
          </a:ln>
        </p:spPr>
      </p:pic>
      <p:sp>
        <p:nvSpPr>
          <p:cNvPr id="237" name="Shape 237"/>
          <p:cNvSpPr txBox="1">
            <a:spLocks noGrp="1"/>
          </p:cNvSpPr>
          <p:nvPr>
            <p:ph type="body" idx="1"/>
          </p:nvPr>
        </p:nvSpPr>
        <p:spPr>
          <a:xfrm>
            <a:off x="3170950" y="4684350"/>
            <a:ext cx="2019300" cy="462600"/>
          </a:xfrm>
          <a:prstGeom prst="rect">
            <a:avLst/>
          </a:prstGeom>
        </p:spPr>
        <p:txBody>
          <a:bodyPr lIns="91425" tIns="91425" rIns="91425" bIns="91425" anchor="t" anchorCtr="0">
            <a:noAutofit/>
          </a:bodyPr>
          <a:lstStyle/>
          <a:p>
            <a:pPr lvl="0" rtl="0">
              <a:spcBef>
                <a:spcPts val="0"/>
              </a:spcBef>
              <a:buNone/>
            </a:pPr>
            <a:r>
              <a:rPr lang="en">
                <a:solidFill>
                  <a:schemeClr val="dk1"/>
                </a:solidFill>
              </a:rPr>
              <a:t>US Pat. #8,277,456</a:t>
            </a:r>
          </a:p>
        </p:txBody>
      </p:sp>
      <p:sp>
        <p:nvSpPr>
          <p:cNvPr id="238" name="Shape 238"/>
          <p:cNvSpPr txBox="1">
            <a:spLocks noGrp="1"/>
          </p:cNvSpPr>
          <p:nvPr>
            <p:ph type="body" idx="1"/>
          </p:nvPr>
        </p:nvSpPr>
        <p:spPr>
          <a:xfrm>
            <a:off x="6255640" y="659825"/>
            <a:ext cx="2229900" cy="461400"/>
          </a:xfrm>
          <a:prstGeom prst="rect">
            <a:avLst/>
          </a:prstGeom>
        </p:spPr>
        <p:txBody>
          <a:bodyPr lIns="91425" tIns="91425" rIns="91425" bIns="91425" anchor="t" anchorCtr="0">
            <a:noAutofit/>
          </a:bodyPr>
          <a:lstStyle/>
          <a:p>
            <a:pPr lvl="0" algn="ctr" rtl="0">
              <a:spcBef>
                <a:spcPts val="0"/>
              </a:spcBef>
              <a:buNone/>
            </a:pPr>
            <a:r>
              <a:rPr lang="en">
                <a:solidFill>
                  <a:schemeClr val="dk1"/>
                </a:solidFill>
              </a:rPr>
              <a:t>Wedge Style Distractor</a:t>
            </a:r>
          </a:p>
        </p:txBody>
      </p:sp>
      <p:sp>
        <p:nvSpPr>
          <p:cNvPr id="239" name="Shape 239"/>
          <p:cNvSpPr txBox="1">
            <a:spLocks noGrp="1"/>
          </p:cNvSpPr>
          <p:nvPr>
            <p:ph type="body" idx="1"/>
          </p:nvPr>
        </p:nvSpPr>
        <p:spPr>
          <a:xfrm>
            <a:off x="3065653" y="2723862"/>
            <a:ext cx="2229900" cy="461400"/>
          </a:xfrm>
          <a:prstGeom prst="rect">
            <a:avLst/>
          </a:prstGeom>
        </p:spPr>
        <p:txBody>
          <a:bodyPr lIns="91425" tIns="91425" rIns="91425" bIns="91425" anchor="t" anchorCtr="0">
            <a:noAutofit/>
          </a:bodyPr>
          <a:lstStyle/>
          <a:p>
            <a:pPr lvl="0" algn="ctr" rtl="0">
              <a:spcBef>
                <a:spcPts val="0"/>
              </a:spcBef>
              <a:buNone/>
            </a:pPr>
            <a:r>
              <a:rPr lang="en">
                <a:solidFill>
                  <a:schemeClr val="dk1"/>
                </a:solidFill>
              </a:rPr>
              <a:t>Scissor Style Distractor</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Standards</a:t>
            </a:r>
          </a:p>
        </p:txBody>
      </p:sp>
      <p:sp>
        <p:nvSpPr>
          <p:cNvPr id="245" name="Shape 245"/>
          <p:cNvSpPr txBox="1">
            <a:spLocks noGrp="1"/>
          </p:cNvSpPr>
          <p:nvPr>
            <p:ph type="body" idx="1"/>
          </p:nvPr>
        </p:nvSpPr>
        <p:spPr>
          <a:xfrm>
            <a:off x="311700" y="1165850"/>
            <a:ext cx="4731600" cy="3416400"/>
          </a:xfrm>
          <a:prstGeom prst="rect">
            <a:avLst/>
          </a:prstGeom>
        </p:spPr>
        <p:txBody>
          <a:bodyPr lIns="91425" tIns="91425" rIns="91425" bIns="91425" anchor="t" anchorCtr="0">
            <a:noAutofit/>
          </a:bodyPr>
          <a:lstStyle/>
          <a:p>
            <a:pPr marL="457200" lvl="0" indent="-228600" rtl="0">
              <a:spcBef>
                <a:spcPts val="0"/>
              </a:spcBef>
              <a:buClr>
                <a:schemeClr val="dk1"/>
              </a:buClr>
            </a:pPr>
            <a:r>
              <a:rPr lang="en">
                <a:solidFill>
                  <a:schemeClr val="dk1"/>
                </a:solidFill>
              </a:rPr>
              <a:t>US Food and Drug Administration (FDA)</a:t>
            </a:r>
          </a:p>
          <a:p>
            <a:pPr marL="914400" lvl="1" indent="-228600" rtl="0">
              <a:spcBef>
                <a:spcPts val="0"/>
              </a:spcBef>
              <a:buClr>
                <a:schemeClr val="dk1"/>
              </a:buClr>
            </a:pPr>
            <a:r>
              <a:rPr lang="en">
                <a:solidFill>
                  <a:schemeClr val="dk1"/>
                </a:solidFill>
              </a:rPr>
              <a:t>Quality Systems Regulation for Medical Devices</a:t>
            </a:r>
          </a:p>
          <a:p>
            <a:pPr marL="914400" lvl="1" indent="-228600" rtl="0">
              <a:spcBef>
                <a:spcPts val="0"/>
              </a:spcBef>
              <a:buClr>
                <a:schemeClr val="dk1"/>
              </a:buClr>
            </a:pPr>
            <a:r>
              <a:rPr lang="en">
                <a:solidFill>
                  <a:schemeClr val="dk1"/>
                </a:solidFill>
              </a:rPr>
              <a:t>Provided by Aesculap</a:t>
            </a:r>
          </a:p>
          <a:p>
            <a:pPr marL="457200" lvl="0" indent="-228600" rtl="0">
              <a:spcBef>
                <a:spcPts val="0"/>
              </a:spcBef>
              <a:buClr>
                <a:schemeClr val="dk1"/>
              </a:buClr>
            </a:pPr>
            <a:r>
              <a:rPr lang="en">
                <a:solidFill>
                  <a:schemeClr val="dk1"/>
                </a:solidFill>
              </a:rPr>
              <a:t>International Organization for Standardization (ISO)</a:t>
            </a:r>
          </a:p>
          <a:p>
            <a:pPr marL="914400" lvl="1" indent="-228600" rtl="0">
              <a:spcBef>
                <a:spcPts val="0"/>
              </a:spcBef>
              <a:buClr>
                <a:schemeClr val="dk1"/>
              </a:buClr>
            </a:pPr>
            <a:r>
              <a:rPr lang="en">
                <a:solidFill>
                  <a:schemeClr val="dk1"/>
                </a:solidFill>
              </a:rPr>
              <a:t>ISO 7151:1988 - Surgical Instruments, Non-cutting</a:t>
            </a:r>
          </a:p>
          <a:p>
            <a:pPr marL="914400" lvl="1" indent="-228600" rtl="0">
              <a:spcBef>
                <a:spcPts val="0"/>
              </a:spcBef>
              <a:buClr>
                <a:schemeClr val="dk1"/>
              </a:buClr>
            </a:pPr>
            <a:r>
              <a:rPr lang="en">
                <a:solidFill>
                  <a:schemeClr val="dk1"/>
                </a:solidFill>
              </a:rPr>
              <a:t>ISO 7153-1:1991 - Surgical Instruments, Metallic Materials, Part 1: Stainless Steel</a:t>
            </a:r>
          </a:p>
          <a:p>
            <a:pPr marL="914400" lvl="1" indent="-228600" rtl="0">
              <a:spcBef>
                <a:spcPts val="0"/>
              </a:spcBef>
              <a:buClr>
                <a:schemeClr val="dk1"/>
              </a:buClr>
            </a:pPr>
            <a:r>
              <a:rPr lang="en">
                <a:solidFill>
                  <a:schemeClr val="dk1"/>
                </a:solidFill>
              </a:rPr>
              <a:t>ISO/DIS 7153-1 - Surgical Instruments, Materials, Part 1: Metals</a:t>
            </a:r>
          </a:p>
          <a:p>
            <a:pPr marL="914400" lvl="1" indent="-228600" rtl="0">
              <a:spcBef>
                <a:spcPts val="0"/>
              </a:spcBef>
              <a:buClr>
                <a:schemeClr val="dk1"/>
              </a:buClr>
            </a:pPr>
            <a:r>
              <a:rPr lang="en">
                <a:solidFill>
                  <a:schemeClr val="dk1"/>
                </a:solidFill>
              </a:rPr>
              <a:t>Available through Aesculap and Lehigh</a:t>
            </a:r>
          </a:p>
          <a:p>
            <a:pPr marL="457200" lvl="0" indent="-228600" rtl="0">
              <a:spcBef>
                <a:spcPts val="0"/>
              </a:spcBef>
              <a:buClr>
                <a:schemeClr val="dk1"/>
              </a:buClr>
            </a:pPr>
            <a:r>
              <a:rPr lang="en">
                <a:solidFill>
                  <a:schemeClr val="dk1"/>
                </a:solidFill>
              </a:rPr>
              <a:t>American Society of Mechanical Engineers (ASME)</a:t>
            </a:r>
          </a:p>
          <a:p>
            <a:pPr marL="914400" lvl="1" indent="-228600" rtl="0">
              <a:spcBef>
                <a:spcPts val="0"/>
              </a:spcBef>
              <a:buClr>
                <a:schemeClr val="dk1"/>
              </a:buClr>
            </a:pPr>
            <a:r>
              <a:rPr lang="en">
                <a:solidFill>
                  <a:schemeClr val="dk1"/>
                </a:solidFill>
              </a:rPr>
              <a:t>Standardized mechanical tests</a:t>
            </a:r>
          </a:p>
          <a:p>
            <a:pPr marL="914400" lvl="1" indent="-228600" rtl="0">
              <a:spcBef>
                <a:spcPts val="0"/>
              </a:spcBef>
              <a:buClr>
                <a:schemeClr val="dk1"/>
              </a:buClr>
            </a:pPr>
            <a:r>
              <a:rPr lang="en">
                <a:solidFill>
                  <a:schemeClr val="dk1"/>
                </a:solidFill>
              </a:rPr>
              <a:t>Available through Aesculap</a:t>
            </a:r>
          </a:p>
        </p:txBody>
      </p:sp>
      <p:sp>
        <p:nvSpPr>
          <p:cNvPr id="246" name="Shape 24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18</a:t>
            </a:fld>
            <a:endParaRPr lang="en"/>
          </a:p>
        </p:txBody>
      </p:sp>
      <p:pic>
        <p:nvPicPr>
          <p:cNvPr id="247" name="Shape 247"/>
          <p:cNvPicPr preferRelativeResize="0"/>
          <p:nvPr/>
        </p:nvPicPr>
        <p:blipFill>
          <a:blip r:embed="rId3">
            <a:alphaModFix/>
          </a:blip>
          <a:stretch>
            <a:fillRect/>
          </a:stretch>
        </p:blipFill>
        <p:spPr>
          <a:xfrm>
            <a:off x="5817787" y="1517624"/>
            <a:ext cx="2147025" cy="1974399"/>
          </a:xfrm>
          <a:prstGeom prst="rect">
            <a:avLst/>
          </a:prstGeom>
          <a:noFill/>
          <a:ln>
            <a:noFill/>
          </a:ln>
        </p:spPr>
      </p:pic>
      <p:pic>
        <p:nvPicPr>
          <p:cNvPr id="248" name="Shape 248"/>
          <p:cNvPicPr preferRelativeResize="0"/>
          <p:nvPr/>
        </p:nvPicPr>
        <p:blipFill>
          <a:blip r:embed="rId4">
            <a:alphaModFix/>
          </a:blip>
          <a:stretch>
            <a:fillRect/>
          </a:stretch>
        </p:blipFill>
        <p:spPr>
          <a:xfrm>
            <a:off x="5631446" y="3440724"/>
            <a:ext cx="2519724" cy="1545949"/>
          </a:xfrm>
          <a:prstGeom prst="rect">
            <a:avLst/>
          </a:prstGeom>
          <a:noFill/>
          <a:ln>
            <a:noFill/>
          </a:ln>
        </p:spPr>
      </p:pic>
      <p:pic>
        <p:nvPicPr>
          <p:cNvPr id="249" name="Shape 249"/>
          <p:cNvPicPr preferRelativeResize="0"/>
          <p:nvPr/>
        </p:nvPicPr>
        <p:blipFill>
          <a:blip r:embed="rId5">
            <a:alphaModFix/>
          </a:blip>
          <a:stretch>
            <a:fillRect/>
          </a:stretch>
        </p:blipFill>
        <p:spPr>
          <a:xfrm>
            <a:off x="5310162" y="165075"/>
            <a:ext cx="3162299" cy="1352549"/>
          </a:xfrm>
          <a:prstGeom prst="rect">
            <a:avLst/>
          </a:prstGeom>
          <a:noFill/>
          <a:ln>
            <a:noFill/>
          </a:ln>
        </p:spPr>
      </p:pic>
      <p:sp>
        <p:nvSpPr>
          <p:cNvPr id="250" name="Shape 250"/>
          <p:cNvSpPr txBox="1"/>
          <p:nvPr/>
        </p:nvSpPr>
        <p:spPr>
          <a:xfrm>
            <a:off x="293925" y="4612200"/>
            <a:ext cx="1390500" cy="393600"/>
          </a:xfrm>
          <a:prstGeom prst="rect">
            <a:avLst/>
          </a:prstGeom>
          <a:noFill/>
          <a:ln>
            <a:noFill/>
          </a:ln>
        </p:spPr>
        <p:txBody>
          <a:bodyPr lIns="91425" tIns="91425" rIns="91425" bIns="91425" anchor="t" anchorCtr="0">
            <a:noAutofit/>
          </a:bodyPr>
          <a:lstStyle/>
          <a:p>
            <a:pPr lvl="0" rtl="0">
              <a:spcBef>
                <a:spcPts val="0"/>
              </a:spcBef>
              <a:buNone/>
            </a:pPr>
            <a:r>
              <a:rPr lang="en">
                <a:solidFill>
                  <a:schemeClr val="dk1"/>
                </a:solidFill>
              </a:rPr>
              <a:t>Christian Davis</a:t>
            </a:r>
          </a:p>
          <a:p>
            <a:pPr lvl="0" rtl="0">
              <a:spcBef>
                <a:spcPts val="0"/>
              </a:spcBef>
              <a:buNone/>
            </a:pPr>
            <a:endParaRPr>
              <a:solidFill>
                <a:schemeClr val="dk1"/>
              </a:solidFill>
            </a:endParaRPr>
          </a:p>
        </p:txBody>
      </p:sp>
      <p:sp>
        <p:nvSpPr>
          <p:cNvPr id="251" name="Shape 251"/>
          <p:cNvSpPr txBox="1"/>
          <p:nvPr/>
        </p:nvSpPr>
        <p:spPr>
          <a:xfrm>
            <a:off x="165050" y="4928100"/>
            <a:ext cx="3694800" cy="177600"/>
          </a:xfrm>
          <a:prstGeom prst="rect">
            <a:avLst/>
          </a:prstGeom>
          <a:noFill/>
          <a:ln>
            <a:noFill/>
          </a:ln>
        </p:spPr>
        <p:txBody>
          <a:bodyPr lIns="91425" tIns="91425" rIns="91425" bIns="91425" anchor="ctr" anchorCtr="0">
            <a:noAutofit/>
          </a:bodyPr>
          <a:lstStyle/>
          <a:p>
            <a:pPr lvl="0" rtl="0">
              <a:spcBef>
                <a:spcPts val="0"/>
              </a:spcBef>
              <a:buNone/>
            </a:pPr>
            <a:r>
              <a:rPr lang="en" sz="600">
                <a:solidFill>
                  <a:schemeClr val="dk1"/>
                </a:solidFill>
              </a:rPr>
              <a:t>http://www.iso.org/iso/home/store/catalogue_ics/catalogue_ics_browse.htm?ICS1=11&amp;ICS2=40&amp;ICS3=30</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Prototyping - Sketches</a:t>
            </a:r>
          </a:p>
        </p:txBody>
      </p:sp>
      <p:sp>
        <p:nvSpPr>
          <p:cNvPr id="257" name="Shape 25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19</a:t>
            </a:fld>
            <a:endParaRPr lang="en"/>
          </a:p>
        </p:txBody>
      </p:sp>
      <p:sp>
        <p:nvSpPr>
          <p:cNvPr id="258" name="Shape 258"/>
          <p:cNvSpPr txBox="1"/>
          <p:nvPr/>
        </p:nvSpPr>
        <p:spPr>
          <a:xfrm>
            <a:off x="293925" y="4612200"/>
            <a:ext cx="1390500" cy="393600"/>
          </a:xfrm>
          <a:prstGeom prst="rect">
            <a:avLst/>
          </a:prstGeom>
          <a:noFill/>
          <a:ln>
            <a:noFill/>
          </a:ln>
        </p:spPr>
        <p:txBody>
          <a:bodyPr lIns="91425" tIns="91425" rIns="91425" bIns="91425" anchor="t" anchorCtr="0">
            <a:noAutofit/>
          </a:bodyPr>
          <a:lstStyle/>
          <a:p>
            <a:pPr lvl="0" rtl="0">
              <a:spcBef>
                <a:spcPts val="0"/>
              </a:spcBef>
              <a:buNone/>
            </a:pPr>
            <a:r>
              <a:rPr lang="en">
                <a:solidFill>
                  <a:schemeClr val="dk1"/>
                </a:solidFill>
              </a:rPr>
              <a:t>Christian Davis</a:t>
            </a:r>
          </a:p>
          <a:p>
            <a:pPr lvl="0" rtl="0">
              <a:spcBef>
                <a:spcPts val="0"/>
              </a:spcBef>
              <a:buNone/>
            </a:pPr>
            <a:endParaRPr>
              <a:solidFill>
                <a:schemeClr val="dk1"/>
              </a:solidFill>
            </a:endParaRPr>
          </a:p>
        </p:txBody>
      </p:sp>
      <p:pic>
        <p:nvPicPr>
          <p:cNvPr id="259" name="Shape 259"/>
          <p:cNvPicPr preferRelativeResize="0"/>
          <p:nvPr/>
        </p:nvPicPr>
        <p:blipFill>
          <a:blip r:embed="rId3">
            <a:alphaModFix/>
          </a:blip>
          <a:stretch>
            <a:fillRect/>
          </a:stretch>
        </p:blipFill>
        <p:spPr>
          <a:xfrm rot="-5400000">
            <a:off x="295424" y="1532926"/>
            <a:ext cx="3540648" cy="2655498"/>
          </a:xfrm>
          <a:prstGeom prst="rect">
            <a:avLst/>
          </a:prstGeom>
          <a:noFill/>
          <a:ln>
            <a:noFill/>
          </a:ln>
        </p:spPr>
      </p:pic>
      <p:pic>
        <p:nvPicPr>
          <p:cNvPr id="260" name="Shape 260"/>
          <p:cNvPicPr preferRelativeResize="0"/>
          <p:nvPr/>
        </p:nvPicPr>
        <p:blipFill>
          <a:blip r:embed="rId4">
            <a:alphaModFix/>
          </a:blip>
          <a:stretch>
            <a:fillRect/>
          </a:stretch>
        </p:blipFill>
        <p:spPr>
          <a:xfrm>
            <a:off x="4833899" y="1090350"/>
            <a:ext cx="2655498" cy="3540648"/>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t>Industry Overview </a:t>
            </a:r>
          </a:p>
        </p:txBody>
      </p:sp>
      <p:sp>
        <p:nvSpPr>
          <p:cNvPr id="63" name="Shape 63"/>
          <p:cNvSpPr txBox="1">
            <a:spLocks noGrp="1"/>
          </p:cNvSpPr>
          <p:nvPr>
            <p:ph type="body" idx="1"/>
          </p:nvPr>
        </p:nvSpPr>
        <p:spPr>
          <a:xfrm>
            <a:off x="311700" y="1533475"/>
            <a:ext cx="3999900" cy="3416400"/>
          </a:xfrm>
          <a:prstGeom prst="rect">
            <a:avLst/>
          </a:prstGeom>
        </p:spPr>
        <p:txBody>
          <a:bodyPr lIns="91425" tIns="91425" rIns="91425" bIns="91425" anchor="t" anchorCtr="0">
            <a:noAutofit/>
          </a:bodyPr>
          <a:lstStyle/>
          <a:p>
            <a:pPr marL="457200" lvl="0" indent="-228600" rtl="0">
              <a:lnSpc>
                <a:spcPct val="200000"/>
              </a:lnSpc>
              <a:spcBef>
                <a:spcPts val="0"/>
              </a:spcBef>
              <a:buClr>
                <a:schemeClr val="dk1"/>
              </a:buClr>
            </a:pPr>
            <a:r>
              <a:rPr lang="en">
                <a:solidFill>
                  <a:schemeClr val="dk1"/>
                </a:solidFill>
              </a:rPr>
              <a:t>Chronic lower back pain in adults</a:t>
            </a:r>
          </a:p>
          <a:p>
            <a:pPr marL="457200" lvl="0" indent="-228600" rtl="0">
              <a:lnSpc>
                <a:spcPct val="200000"/>
              </a:lnSpc>
              <a:spcBef>
                <a:spcPts val="0"/>
              </a:spcBef>
              <a:buClr>
                <a:schemeClr val="dk1"/>
              </a:buClr>
            </a:pPr>
            <a:r>
              <a:rPr lang="en">
                <a:solidFill>
                  <a:schemeClr val="dk1"/>
                </a:solidFill>
              </a:rPr>
              <a:t>Degenerative Disc Disease</a:t>
            </a:r>
          </a:p>
          <a:p>
            <a:pPr marL="457200" lvl="0" indent="-228600" rtl="0">
              <a:lnSpc>
                <a:spcPct val="200000"/>
              </a:lnSpc>
              <a:spcBef>
                <a:spcPts val="0"/>
              </a:spcBef>
              <a:buClr>
                <a:schemeClr val="dk1"/>
              </a:buClr>
            </a:pPr>
            <a:r>
              <a:rPr lang="en">
                <a:solidFill>
                  <a:schemeClr val="dk1"/>
                </a:solidFill>
              </a:rPr>
              <a:t>30% of people age 30-50</a:t>
            </a:r>
          </a:p>
          <a:p>
            <a:pPr marL="457200" lvl="0" indent="-228600" rtl="0">
              <a:lnSpc>
                <a:spcPct val="200000"/>
              </a:lnSpc>
              <a:spcBef>
                <a:spcPts val="0"/>
              </a:spcBef>
              <a:buClr>
                <a:schemeClr val="dk1"/>
              </a:buClr>
            </a:pPr>
            <a:r>
              <a:rPr lang="en">
                <a:solidFill>
                  <a:schemeClr val="dk1"/>
                </a:solidFill>
              </a:rPr>
              <a:t>Physical therapy, steroid injections, surgical correction</a:t>
            </a:r>
          </a:p>
          <a:p>
            <a:pPr marL="457200" lvl="0" indent="-228600" rtl="0">
              <a:spcBef>
                <a:spcPts val="0"/>
              </a:spcBef>
              <a:buClr>
                <a:schemeClr val="dk1"/>
              </a:buClr>
            </a:pPr>
            <a:r>
              <a:rPr lang="en">
                <a:solidFill>
                  <a:schemeClr val="dk1"/>
                </a:solidFill>
              </a:rPr>
              <a:t>600,000 spinal surgeries per year</a:t>
            </a:r>
          </a:p>
          <a:p>
            <a:pPr lvl="0">
              <a:spcBef>
                <a:spcPts val="0"/>
              </a:spcBef>
              <a:buNone/>
            </a:pPr>
            <a:endParaRPr>
              <a:solidFill>
                <a:schemeClr val="dk1"/>
              </a:solidFill>
            </a:endParaRPr>
          </a:p>
        </p:txBody>
      </p:sp>
      <p:pic>
        <p:nvPicPr>
          <p:cNvPr id="64" name="Shape 64"/>
          <p:cNvPicPr preferRelativeResize="0"/>
          <p:nvPr/>
        </p:nvPicPr>
        <p:blipFill>
          <a:blip r:embed="rId3">
            <a:alphaModFix/>
          </a:blip>
          <a:stretch>
            <a:fillRect/>
          </a:stretch>
        </p:blipFill>
        <p:spPr>
          <a:xfrm>
            <a:off x="4493301" y="1529675"/>
            <a:ext cx="4358675" cy="2401925"/>
          </a:xfrm>
          <a:prstGeom prst="rect">
            <a:avLst/>
          </a:prstGeom>
          <a:noFill/>
          <a:ln>
            <a:noFill/>
          </a:ln>
        </p:spPr>
      </p:pic>
      <p:sp>
        <p:nvSpPr>
          <p:cNvPr id="65" name="Shape 6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2</a:t>
            </a:fld>
            <a:endParaRPr lang="en"/>
          </a:p>
        </p:txBody>
      </p:sp>
      <p:sp>
        <p:nvSpPr>
          <p:cNvPr id="66" name="Shape 66"/>
          <p:cNvSpPr txBox="1"/>
          <p:nvPr/>
        </p:nvSpPr>
        <p:spPr>
          <a:xfrm>
            <a:off x="293925" y="4612200"/>
            <a:ext cx="1390500" cy="248700"/>
          </a:xfrm>
          <a:prstGeom prst="rect">
            <a:avLst/>
          </a:prstGeom>
          <a:noFill/>
          <a:ln>
            <a:noFill/>
          </a:ln>
        </p:spPr>
        <p:txBody>
          <a:bodyPr lIns="91425" tIns="91425" rIns="91425" bIns="91425" anchor="t" anchorCtr="0">
            <a:noAutofit/>
          </a:bodyPr>
          <a:lstStyle/>
          <a:p>
            <a:pPr lvl="0" rtl="0">
              <a:spcBef>
                <a:spcPts val="0"/>
              </a:spcBef>
              <a:buNone/>
            </a:pPr>
            <a:r>
              <a:rPr lang="en">
                <a:solidFill>
                  <a:schemeClr val="accent2"/>
                </a:solidFill>
              </a:rPr>
              <a:t>Cassie Obzud</a:t>
            </a:r>
          </a:p>
          <a:p>
            <a:pPr lvl="0">
              <a:spcBef>
                <a:spcPts val="0"/>
              </a:spcBef>
              <a:buNone/>
            </a:pPr>
            <a:endParaRPr>
              <a:solidFill>
                <a:schemeClr val="accent2"/>
              </a:solidFill>
            </a:endParaRP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Prototyping - Capabilities</a:t>
            </a:r>
          </a:p>
        </p:txBody>
      </p:sp>
      <p:sp>
        <p:nvSpPr>
          <p:cNvPr id="266" name="Shape 266"/>
          <p:cNvSpPr txBox="1">
            <a:spLocks noGrp="1"/>
          </p:cNvSpPr>
          <p:nvPr>
            <p:ph type="body" idx="2"/>
          </p:nvPr>
        </p:nvSpPr>
        <p:spPr>
          <a:xfrm>
            <a:off x="1382175" y="1427375"/>
            <a:ext cx="1104600" cy="393600"/>
          </a:xfrm>
          <a:prstGeom prst="rect">
            <a:avLst/>
          </a:prstGeom>
        </p:spPr>
        <p:txBody>
          <a:bodyPr lIns="91425" tIns="91425" rIns="91425" bIns="91425" anchor="t" anchorCtr="0">
            <a:noAutofit/>
          </a:bodyPr>
          <a:lstStyle/>
          <a:p>
            <a:pPr lvl="0" rtl="0">
              <a:spcBef>
                <a:spcPts val="0"/>
              </a:spcBef>
              <a:buNone/>
            </a:pPr>
            <a:r>
              <a:rPr lang="en">
                <a:solidFill>
                  <a:schemeClr val="dk1"/>
                </a:solidFill>
              </a:rPr>
              <a:t>3D Printing</a:t>
            </a:r>
          </a:p>
        </p:txBody>
      </p:sp>
      <p:sp>
        <p:nvSpPr>
          <p:cNvPr id="267" name="Shape 26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20</a:t>
            </a:fld>
            <a:endParaRPr lang="en"/>
          </a:p>
        </p:txBody>
      </p:sp>
      <p:pic>
        <p:nvPicPr>
          <p:cNvPr id="268" name="Shape 268"/>
          <p:cNvPicPr preferRelativeResize="0"/>
          <p:nvPr/>
        </p:nvPicPr>
        <p:blipFill rotWithShape="1">
          <a:blip r:embed="rId3">
            <a:alphaModFix/>
          </a:blip>
          <a:srcRect t="36543" b="38304"/>
          <a:stretch/>
        </p:blipFill>
        <p:spPr>
          <a:xfrm>
            <a:off x="4903750" y="373537"/>
            <a:ext cx="2845475" cy="715674"/>
          </a:xfrm>
          <a:prstGeom prst="rect">
            <a:avLst/>
          </a:prstGeom>
          <a:noFill/>
          <a:ln>
            <a:noFill/>
          </a:ln>
        </p:spPr>
      </p:pic>
      <p:pic>
        <p:nvPicPr>
          <p:cNvPr id="269" name="Shape 269"/>
          <p:cNvPicPr preferRelativeResize="0"/>
          <p:nvPr/>
        </p:nvPicPr>
        <p:blipFill>
          <a:blip r:embed="rId4">
            <a:alphaModFix/>
          </a:blip>
          <a:stretch>
            <a:fillRect/>
          </a:stretch>
        </p:blipFill>
        <p:spPr>
          <a:xfrm>
            <a:off x="311700" y="1919875"/>
            <a:ext cx="3245547" cy="2434149"/>
          </a:xfrm>
          <a:prstGeom prst="rect">
            <a:avLst/>
          </a:prstGeom>
          <a:noFill/>
          <a:ln>
            <a:noFill/>
          </a:ln>
        </p:spPr>
      </p:pic>
      <p:pic>
        <p:nvPicPr>
          <p:cNvPr id="270" name="Shape 270"/>
          <p:cNvPicPr preferRelativeResize="0"/>
          <p:nvPr/>
        </p:nvPicPr>
        <p:blipFill>
          <a:blip r:embed="rId5">
            <a:alphaModFix/>
          </a:blip>
          <a:stretch>
            <a:fillRect/>
          </a:stretch>
        </p:blipFill>
        <p:spPr>
          <a:xfrm>
            <a:off x="5586750" y="1919875"/>
            <a:ext cx="3245542" cy="2434149"/>
          </a:xfrm>
          <a:prstGeom prst="rect">
            <a:avLst/>
          </a:prstGeom>
          <a:noFill/>
          <a:ln>
            <a:noFill/>
          </a:ln>
        </p:spPr>
      </p:pic>
      <p:sp>
        <p:nvSpPr>
          <p:cNvPr id="271" name="Shape 271"/>
          <p:cNvSpPr txBox="1">
            <a:spLocks noGrp="1"/>
          </p:cNvSpPr>
          <p:nvPr>
            <p:ph type="body" idx="2"/>
          </p:nvPr>
        </p:nvSpPr>
        <p:spPr>
          <a:xfrm>
            <a:off x="6657225" y="1427362"/>
            <a:ext cx="1104600" cy="393600"/>
          </a:xfrm>
          <a:prstGeom prst="rect">
            <a:avLst/>
          </a:prstGeom>
        </p:spPr>
        <p:txBody>
          <a:bodyPr lIns="91425" tIns="91425" rIns="91425" bIns="91425" anchor="t" anchorCtr="0">
            <a:noAutofit/>
          </a:bodyPr>
          <a:lstStyle/>
          <a:p>
            <a:pPr lvl="0" rtl="0">
              <a:spcBef>
                <a:spcPts val="0"/>
              </a:spcBef>
              <a:buNone/>
            </a:pPr>
            <a:r>
              <a:rPr lang="en">
                <a:solidFill>
                  <a:schemeClr val="dk1"/>
                </a:solidFill>
              </a:rPr>
              <a:t>Woodshop</a:t>
            </a:r>
          </a:p>
        </p:txBody>
      </p:sp>
      <p:pic>
        <p:nvPicPr>
          <p:cNvPr id="272" name="Shape 272"/>
          <p:cNvPicPr preferRelativeResize="0"/>
          <p:nvPr/>
        </p:nvPicPr>
        <p:blipFill>
          <a:blip r:embed="rId6">
            <a:alphaModFix/>
          </a:blip>
          <a:stretch>
            <a:fillRect/>
          </a:stretch>
        </p:blipFill>
        <p:spPr>
          <a:xfrm>
            <a:off x="2913237" y="2568674"/>
            <a:ext cx="3317524" cy="2488151"/>
          </a:xfrm>
          <a:prstGeom prst="rect">
            <a:avLst/>
          </a:prstGeom>
          <a:noFill/>
          <a:ln>
            <a:noFill/>
          </a:ln>
        </p:spPr>
      </p:pic>
      <p:sp>
        <p:nvSpPr>
          <p:cNvPr id="273" name="Shape 273"/>
          <p:cNvSpPr txBox="1">
            <a:spLocks noGrp="1"/>
          </p:cNvSpPr>
          <p:nvPr>
            <p:ph type="body" idx="2"/>
          </p:nvPr>
        </p:nvSpPr>
        <p:spPr>
          <a:xfrm>
            <a:off x="3855450" y="2048000"/>
            <a:ext cx="1433100" cy="393600"/>
          </a:xfrm>
          <a:prstGeom prst="rect">
            <a:avLst/>
          </a:prstGeom>
        </p:spPr>
        <p:txBody>
          <a:bodyPr lIns="91425" tIns="91425" rIns="91425" bIns="91425" anchor="t" anchorCtr="0">
            <a:noAutofit/>
          </a:bodyPr>
          <a:lstStyle/>
          <a:p>
            <a:pPr lvl="0" rtl="0">
              <a:spcBef>
                <a:spcPts val="0"/>
              </a:spcBef>
              <a:buNone/>
            </a:pPr>
            <a:r>
              <a:rPr lang="en">
                <a:solidFill>
                  <a:schemeClr val="dk1"/>
                </a:solidFill>
              </a:rPr>
              <a:t>Spray Booth</a:t>
            </a:r>
          </a:p>
        </p:txBody>
      </p:sp>
      <p:sp>
        <p:nvSpPr>
          <p:cNvPr id="274" name="Shape 274"/>
          <p:cNvSpPr txBox="1"/>
          <p:nvPr/>
        </p:nvSpPr>
        <p:spPr>
          <a:xfrm>
            <a:off x="293925" y="4612200"/>
            <a:ext cx="1390500" cy="393600"/>
          </a:xfrm>
          <a:prstGeom prst="rect">
            <a:avLst/>
          </a:prstGeom>
          <a:noFill/>
          <a:ln>
            <a:noFill/>
          </a:ln>
        </p:spPr>
        <p:txBody>
          <a:bodyPr lIns="91425" tIns="91425" rIns="91425" bIns="91425" anchor="t" anchorCtr="0">
            <a:noAutofit/>
          </a:bodyPr>
          <a:lstStyle/>
          <a:p>
            <a:pPr lvl="0" rtl="0">
              <a:spcBef>
                <a:spcPts val="0"/>
              </a:spcBef>
              <a:buNone/>
            </a:pPr>
            <a:r>
              <a:rPr lang="en">
                <a:solidFill>
                  <a:schemeClr val="dk1"/>
                </a:solidFill>
              </a:rPr>
              <a:t>Christian Davis</a:t>
            </a:r>
          </a:p>
          <a:p>
            <a:pPr lvl="0" rtl="0">
              <a:spcBef>
                <a:spcPts val="0"/>
              </a:spcBef>
              <a:buNone/>
            </a:pPr>
            <a:endParaRPr>
              <a:solidFill>
                <a:schemeClr val="dk1"/>
              </a:solidFill>
            </a:endParaRP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Prototyping - Capabilities</a:t>
            </a:r>
          </a:p>
        </p:txBody>
      </p:sp>
      <p:sp>
        <p:nvSpPr>
          <p:cNvPr id="280" name="Shape 280"/>
          <p:cNvSpPr txBox="1">
            <a:spLocks noGrp="1"/>
          </p:cNvSpPr>
          <p:nvPr>
            <p:ph type="body" idx="1"/>
          </p:nvPr>
        </p:nvSpPr>
        <p:spPr>
          <a:xfrm>
            <a:off x="737000" y="1728850"/>
            <a:ext cx="1587000" cy="393600"/>
          </a:xfrm>
          <a:prstGeom prst="rect">
            <a:avLst/>
          </a:prstGeom>
        </p:spPr>
        <p:txBody>
          <a:bodyPr lIns="91425" tIns="91425" rIns="91425" bIns="91425" anchor="t" anchorCtr="0">
            <a:noAutofit/>
          </a:bodyPr>
          <a:lstStyle/>
          <a:p>
            <a:pPr lvl="0" algn="ctr" rtl="0">
              <a:spcBef>
                <a:spcPts val="0"/>
              </a:spcBef>
              <a:buNone/>
            </a:pPr>
            <a:r>
              <a:rPr lang="en">
                <a:solidFill>
                  <a:schemeClr val="dk1"/>
                </a:solidFill>
              </a:rPr>
              <a:t>Tensile Testing</a:t>
            </a:r>
          </a:p>
        </p:txBody>
      </p:sp>
      <p:sp>
        <p:nvSpPr>
          <p:cNvPr id="281" name="Shape 28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21</a:t>
            </a:fld>
            <a:endParaRPr lang="en"/>
          </a:p>
        </p:txBody>
      </p:sp>
      <p:pic>
        <p:nvPicPr>
          <p:cNvPr id="282" name="Shape 282"/>
          <p:cNvPicPr preferRelativeResize="0"/>
          <p:nvPr/>
        </p:nvPicPr>
        <p:blipFill rotWithShape="1">
          <a:blip r:embed="rId3">
            <a:alphaModFix/>
          </a:blip>
          <a:srcRect t="27323" b="31284"/>
          <a:stretch/>
        </p:blipFill>
        <p:spPr>
          <a:xfrm>
            <a:off x="4969075" y="356812"/>
            <a:ext cx="3619500" cy="749124"/>
          </a:xfrm>
          <a:prstGeom prst="rect">
            <a:avLst/>
          </a:prstGeom>
          <a:noFill/>
          <a:ln>
            <a:noFill/>
          </a:ln>
        </p:spPr>
      </p:pic>
      <p:pic>
        <p:nvPicPr>
          <p:cNvPr id="283" name="Shape 283"/>
          <p:cNvPicPr preferRelativeResize="0"/>
          <p:nvPr/>
        </p:nvPicPr>
        <p:blipFill>
          <a:blip r:embed="rId4">
            <a:alphaModFix/>
          </a:blip>
          <a:stretch>
            <a:fillRect/>
          </a:stretch>
        </p:blipFill>
        <p:spPr>
          <a:xfrm>
            <a:off x="73550" y="2173762"/>
            <a:ext cx="2913899" cy="2185424"/>
          </a:xfrm>
          <a:prstGeom prst="rect">
            <a:avLst/>
          </a:prstGeom>
          <a:noFill/>
          <a:ln>
            <a:noFill/>
          </a:ln>
        </p:spPr>
      </p:pic>
      <p:pic>
        <p:nvPicPr>
          <p:cNvPr id="284" name="Shape 284"/>
          <p:cNvPicPr preferRelativeResize="0"/>
          <p:nvPr/>
        </p:nvPicPr>
        <p:blipFill>
          <a:blip r:embed="rId5">
            <a:alphaModFix/>
          </a:blip>
          <a:stretch>
            <a:fillRect/>
          </a:stretch>
        </p:blipFill>
        <p:spPr>
          <a:xfrm>
            <a:off x="5781562" y="2122462"/>
            <a:ext cx="3050726" cy="2288048"/>
          </a:xfrm>
          <a:prstGeom prst="rect">
            <a:avLst/>
          </a:prstGeom>
          <a:noFill/>
          <a:ln>
            <a:noFill/>
          </a:ln>
        </p:spPr>
      </p:pic>
      <p:pic>
        <p:nvPicPr>
          <p:cNvPr id="285" name="Shape 285"/>
          <p:cNvPicPr preferRelativeResize="0"/>
          <p:nvPr/>
        </p:nvPicPr>
        <p:blipFill>
          <a:blip r:embed="rId6">
            <a:alphaModFix/>
          </a:blip>
          <a:stretch>
            <a:fillRect/>
          </a:stretch>
        </p:blipFill>
        <p:spPr>
          <a:xfrm>
            <a:off x="2916938" y="1625300"/>
            <a:ext cx="3310126" cy="2482598"/>
          </a:xfrm>
          <a:prstGeom prst="rect">
            <a:avLst/>
          </a:prstGeom>
          <a:noFill/>
          <a:ln>
            <a:noFill/>
          </a:ln>
        </p:spPr>
      </p:pic>
      <p:sp>
        <p:nvSpPr>
          <p:cNvPr id="286" name="Shape 286"/>
          <p:cNvSpPr txBox="1">
            <a:spLocks noGrp="1"/>
          </p:cNvSpPr>
          <p:nvPr>
            <p:ph type="body" idx="1"/>
          </p:nvPr>
        </p:nvSpPr>
        <p:spPr>
          <a:xfrm>
            <a:off x="3778487" y="1213600"/>
            <a:ext cx="1587000" cy="464400"/>
          </a:xfrm>
          <a:prstGeom prst="rect">
            <a:avLst/>
          </a:prstGeom>
        </p:spPr>
        <p:txBody>
          <a:bodyPr lIns="91425" tIns="91425" rIns="91425" bIns="91425" anchor="t" anchorCtr="0">
            <a:noAutofit/>
          </a:bodyPr>
          <a:lstStyle/>
          <a:p>
            <a:pPr lvl="0" algn="ctr" rtl="0">
              <a:spcBef>
                <a:spcPts val="0"/>
              </a:spcBef>
              <a:buNone/>
            </a:pPr>
            <a:r>
              <a:rPr lang="en">
                <a:solidFill>
                  <a:schemeClr val="dk1"/>
                </a:solidFill>
              </a:rPr>
              <a:t>5 Axis Machining</a:t>
            </a:r>
          </a:p>
        </p:txBody>
      </p:sp>
      <p:sp>
        <p:nvSpPr>
          <p:cNvPr id="287" name="Shape 287"/>
          <p:cNvSpPr txBox="1">
            <a:spLocks noGrp="1"/>
          </p:cNvSpPr>
          <p:nvPr>
            <p:ph type="body" idx="1"/>
          </p:nvPr>
        </p:nvSpPr>
        <p:spPr>
          <a:xfrm>
            <a:off x="6652025" y="1728850"/>
            <a:ext cx="1309800" cy="393600"/>
          </a:xfrm>
          <a:prstGeom prst="rect">
            <a:avLst/>
          </a:prstGeom>
        </p:spPr>
        <p:txBody>
          <a:bodyPr lIns="91425" tIns="91425" rIns="91425" bIns="91425" anchor="t" anchorCtr="0">
            <a:noAutofit/>
          </a:bodyPr>
          <a:lstStyle/>
          <a:p>
            <a:pPr lvl="0" algn="ctr" rtl="0">
              <a:spcBef>
                <a:spcPts val="0"/>
              </a:spcBef>
              <a:buNone/>
            </a:pPr>
            <a:r>
              <a:rPr lang="en">
                <a:solidFill>
                  <a:schemeClr val="dk1"/>
                </a:solidFill>
              </a:rPr>
              <a:t>Lathe</a:t>
            </a:r>
          </a:p>
        </p:txBody>
      </p:sp>
      <p:sp>
        <p:nvSpPr>
          <p:cNvPr id="288" name="Shape 288"/>
          <p:cNvSpPr txBox="1"/>
          <p:nvPr/>
        </p:nvSpPr>
        <p:spPr>
          <a:xfrm>
            <a:off x="293925" y="4612200"/>
            <a:ext cx="1390500" cy="393600"/>
          </a:xfrm>
          <a:prstGeom prst="rect">
            <a:avLst/>
          </a:prstGeom>
          <a:noFill/>
          <a:ln>
            <a:noFill/>
          </a:ln>
        </p:spPr>
        <p:txBody>
          <a:bodyPr lIns="91425" tIns="91425" rIns="91425" bIns="91425" anchor="t" anchorCtr="0">
            <a:noAutofit/>
          </a:bodyPr>
          <a:lstStyle/>
          <a:p>
            <a:pPr lvl="0" rtl="0">
              <a:spcBef>
                <a:spcPts val="0"/>
              </a:spcBef>
              <a:buNone/>
            </a:pPr>
            <a:r>
              <a:rPr lang="en">
                <a:solidFill>
                  <a:schemeClr val="dk1"/>
                </a:solidFill>
              </a:rPr>
              <a:t>Christian Davis</a:t>
            </a:r>
          </a:p>
          <a:p>
            <a:pPr lvl="0" rtl="0">
              <a:spcBef>
                <a:spcPts val="0"/>
              </a:spcBef>
              <a:buNone/>
            </a:pPr>
            <a:endParaRPr>
              <a:solidFill>
                <a:schemeClr val="dk1"/>
              </a:solidFill>
            </a:endParaRP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Moving Forward</a:t>
            </a:r>
          </a:p>
        </p:txBody>
      </p:sp>
      <p:sp>
        <p:nvSpPr>
          <p:cNvPr id="294" name="Shape 29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381000" rtl="0">
              <a:spcBef>
                <a:spcPts val="0"/>
              </a:spcBef>
              <a:buClr>
                <a:schemeClr val="dk1"/>
              </a:buClr>
              <a:buSzPct val="100000"/>
            </a:pPr>
            <a:r>
              <a:rPr lang="en" sz="2400">
                <a:solidFill>
                  <a:schemeClr val="dk1"/>
                </a:solidFill>
              </a:rPr>
              <a:t>Continue concept designs</a:t>
            </a:r>
          </a:p>
          <a:p>
            <a:pPr marL="457200" lvl="0" indent="-381000" rtl="0">
              <a:spcBef>
                <a:spcPts val="0"/>
              </a:spcBef>
              <a:buClr>
                <a:schemeClr val="dk1"/>
              </a:buClr>
              <a:buSzPct val="100000"/>
            </a:pPr>
            <a:r>
              <a:rPr lang="en" sz="2400">
                <a:solidFill>
                  <a:schemeClr val="dk1"/>
                </a:solidFill>
              </a:rPr>
              <a:t>Develop concepts into mockups/prototypes using facilities at Lehigh and Aesculap</a:t>
            </a:r>
          </a:p>
          <a:p>
            <a:pPr marL="457200" lvl="0" indent="-381000" rtl="0">
              <a:spcBef>
                <a:spcPts val="0"/>
              </a:spcBef>
              <a:buClr>
                <a:schemeClr val="dk1"/>
              </a:buClr>
              <a:buSzPct val="100000"/>
            </a:pPr>
            <a:r>
              <a:rPr lang="en" sz="2400">
                <a:solidFill>
                  <a:schemeClr val="dk1"/>
                </a:solidFill>
              </a:rPr>
              <a:t>Setup and run mechanical testing on mockups/prototypes</a:t>
            </a:r>
          </a:p>
          <a:p>
            <a:pPr marL="457200" lvl="0" indent="-381000" rtl="0">
              <a:spcBef>
                <a:spcPts val="0"/>
              </a:spcBef>
              <a:buClr>
                <a:schemeClr val="dk1"/>
              </a:buClr>
              <a:buSzPct val="100000"/>
            </a:pPr>
            <a:r>
              <a:rPr lang="en" sz="2400">
                <a:solidFill>
                  <a:schemeClr val="dk1"/>
                </a:solidFill>
              </a:rPr>
              <a:t>Review results for potential improvements</a:t>
            </a:r>
          </a:p>
        </p:txBody>
      </p:sp>
      <p:sp>
        <p:nvSpPr>
          <p:cNvPr id="295" name="Shape 29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22</a:t>
            </a:fld>
            <a:endParaRPr lang="en"/>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311700" y="254850"/>
            <a:ext cx="8520600" cy="841800"/>
          </a:xfrm>
          <a:prstGeom prst="rect">
            <a:avLst/>
          </a:prstGeom>
        </p:spPr>
        <p:txBody>
          <a:bodyPr lIns="91425" tIns="91425" rIns="91425" bIns="91425" anchor="ctr" anchorCtr="0">
            <a:noAutofit/>
          </a:bodyPr>
          <a:lstStyle/>
          <a:p>
            <a:pPr lvl="0">
              <a:spcBef>
                <a:spcPts val="0"/>
              </a:spcBef>
              <a:buNone/>
            </a:pPr>
            <a:r>
              <a:rPr lang="en"/>
              <a:t>Appendix A: Surgical Offices Contacted</a:t>
            </a:r>
          </a:p>
        </p:txBody>
      </p:sp>
      <p:sp>
        <p:nvSpPr>
          <p:cNvPr id="301" name="Shape 30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23</a:t>
            </a:fld>
            <a:endParaRPr lang="en"/>
          </a:p>
        </p:txBody>
      </p:sp>
      <p:sp>
        <p:nvSpPr>
          <p:cNvPr id="302" name="Shape 302"/>
          <p:cNvSpPr txBox="1">
            <a:spLocks noGrp="1"/>
          </p:cNvSpPr>
          <p:nvPr>
            <p:ph type="body" idx="4294967295"/>
          </p:nvPr>
        </p:nvSpPr>
        <p:spPr>
          <a:xfrm>
            <a:off x="311700" y="1165850"/>
            <a:ext cx="8160900" cy="3416400"/>
          </a:xfrm>
          <a:prstGeom prst="rect">
            <a:avLst/>
          </a:prstGeom>
        </p:spPr>
        <p:txBody>
          <a:bodyPr lIns="91425" tIns="91425" rIns="91425" bIns="91425" anchor="t" anchorCtr="0">
            <a:noAutofit/>
          </a:bodyPr>
          <a:lstStyle/>
          <a:p>
            <a:pPr marL="457200" marR="0" lvl="0" indent="-355600" algn="l" rtl="0">
              <a:lnSpc>
                <a:spcPct val="115000"/>
              </a:lnSpc>
              <a:spcBef>
                <a:spcPts val="0"/>
              </a:spcBef>
              <a:spcAft>
                <a:spcPts val="1600"/>
              </a:spcAft>
              <a:buClr>
                <a:schemeClr val="dk1"/>
              </a:buClr>
              <a:buSzPct val="100000"/>
              <a:buFont typeface="Arial"/>
            </a:pPr>
            <a:r>
              <a:rPr lang="en" sz="2000">
                <a:solidFill>
                  <a:schemeClr val="dk1"/>
                </a:solidFill>
              </a:rPr>
              <a:t>St. Luke’s Neurosurgical Associates - Bethlehem</a:t>
            </a:r>
          </a:p>
          <a:p>
            <a:pPr marL="457200" marR="0" lvl="0" indent="-355600" algn="l" rtl="0">
              <a:lnSpc>
                <a:spcPct val="115000"/>
              </a:lnSpc>
              <a:spcBef>
                <a:spcPts val="0"/>
              </a:spcBef>
              <a:spcAft>
                <a:spcPts val="1600"/>
              </a:spcAft>
              <a:buClr>
                <a:schemeClr val="dk1"/>
              </a:buClr>
              <a:buSzPct val="100000"/>
            </a:pPr>
            <a:r>
              <a:rPr lang="en" sz="2000">
                <a:solidFill>
                  <a:schemeClr val="dk1"/>
                </a:solidFill>
              </a:rPr>
              <a:t>St. Luke’s Orthopaedic Specialists - Bethlehem</a:t>
            </a:r>
          </a:p>
          <a:p>
            <a:pPr marL="457200" marR="0" lvl="0" indent="-355600" algn="l" rtl="0">
              <a:lnSpc>
                <a:spcPct val="115000"/>
              </a:lnSpc>
              <a:spcBef>
                <a:spcPts val="0"/>
              </a:spcBef>
              <a:spcAft>
                <a:spcPts val="1600"/>
              </a:spcAft>
              <a:buClr>
                <a:schemeClr val="dk1"/>
              </a:buClr>
              <a:buSzPct val="100000"/>
            </a:pPr>
            <a:r>
              <a:rPr lang="en" sz="2000">
                <a:solidFill>
                  <a:schemeClr val="dk1"/>
                </a:solidFill>
              </a:rPr>
              <a:t>Coordinated Health - Emrick Boulevard</a:t>
            </a:r>
          </a:p>
          <a:p>
            <a:pPr marL="457200" marR="0" lvl="0" indent="-355600" algn="l" rtl="0">
              <a:lnSpc>
                <a:spcPct val="115000"/>
              </a:lnSpc>
              <a:spcBef>
                <a:spcPts val="0"/>
              </a:spcBef>
              <a:spcAft>
                <a:spcPts val="1600"/>
              </a:spcAft>
              <a:buClr>
                <a:schemeClr val="dk1"/>
              </a:buClr>
              <a:buSzPct val="100000"/>
            </a:pPr>
            <a:r>
              <a:rPr lang="en" sz="2000">
                <a:solidFill>
                  <a:schemeClr val="dk1"/>
                </a:solidFill>
              </a:rPr>
              <a:t>Coordinated Health - Schoenserville Road</a:t>
            </a:r>
          </a:p>
          <a:p>
            <a:pPr marL="457200" marR="0" lvl="0" indent="-355600" algn="l" rtl="0">
              <a:lnSpc>
                <a:spcPct val="115000"/>
              </a:lnSpc>
              <a:spcBef>
                <a:spcPts val="0"/>
              </a:spcBef>
              <a:spcAft>
                <a:spcPts val="1600"/>
              </a:spcAft>
              <a:buClr>
                <a:schemeClr val="dk1"/>
              </a:buClr>
              <a:buSzPct val="100000"/>
            </a:pPr>
            <a:r>
              <a:rPr lang="en" sz="2000">
                <a:solidFill>
                  <a:schemeClr val="dk1"/>
                </a:solidFill>
              </a:rPr>
              <a:t>Lehigh Valley Physician Group Neurosurgery - 1250 Cedar Crest</a:t>
            </a:r>
          </a:p>
          <a:p>
            <a:pPr marL="457200" marR="0" lvl="0" indent="-355600" algn="l" rtl="0">
              <a:lnSpc>
                <a:spcPct val="115000"/>
              </a:lnSpc>
              <a:spcBef>
                <a:spcPts val="0"/>
              </a:spcBef>
              <a:spcAft>
                <a:spcPts val="1600"/>
              </a:spcAft>
              <a:buClr>
                <a:schemeClr val="dk1"/>
              </a:buClr>
              <a:buSzPct val="100000"/>
            </a:pPr>
            <a:r>
              <a:rPr lang="en" sz="2000">
                <a:solidFill>
                  <a:schemeClr val="dk1"/>
                </a:solidFill>
              </a:rPr>
              <a:t> Lehigh Valley Physician Group Neurosurgery - Muhlenberg</a:t>
            </a:r>
          </a:p>
          <a:p>
            <a:pPr marL="457200" marR="0" lvl="0" indent="-355600" algn="l" rtl="0">
              <a:lnSpc>
                <a:spcPct val="115000"/>
              </a:lnSpc>
              <a:spcBef>
                <a:spcPts val="0"/>
              </a:spcBef>
              <a:spcAft>
                <a:spcPts val="1600"/>
              </a:spcAft>
              <a:buClr>
                <a:schemeClr val="dk1"/>
              </a:buClr>
              <a:buSzPct val="100000"/>
            </a:pPr>
            <a:r>
              <a:rPr lang="en" sz="2000">
                <a:solidFill>
                  <a:schemeClr val="dk1"/>
                </a:solidFill>
              </a:rPr>
              <a:t>Orthopaedic Associates of Allentown Orthopaedic Specialists</a:t>
            </a:r>
          </a:p>
          <a:p>
            <a:pPr marL="457200" marR="0" lvl="0" indent="-355600" algn="l" rtl="0">
              <a:lnSpc>
                <a:spcPct val="115000"/>
              </a:lnSpc>
              <a:spcBef>
                <a:spcPts val="0"/>
              </a:spcBef>
              <a:spcAft>
                <a:spcPts val="1600"/>
              </a:spcAft>
              <a:buClr>
                <a:schemeClr val="dk1"/>
              </a:buClr>
              <a:buSzPct val="100000"/>
            </a:pPr>
            <a:r>
              <a:rPr lang="en" sz="2000">
                <a:solidFill>
                  <a:schemeClr val="dk1"/>
                </a:solidFill>
              </a:rPr>
              <a:t>The Reading Neck and Spine Center</a:t>
            </a:r>
          </a:p>
        </p:txBody>
      </p:sp>
      <p:sp>
        <p:nvSpPr>
          <p:cNvPr id="303" name="Shape 303"/>
          <p:cNvSpPr txBox="1">
            <a:spLocks noGrp="1"/>
          </p:cNvSpPr>
          <p:nvPr>
            <p:ph type="body" idx="4294967295"/>
          </p:nvPr>
        </p:nvSpPr>
        <p:spPr>
          <a:xfrm>
            <a:off x="0" y="4735225"/>
            <a:ext cx="3999900" cy="321600"/>
          </a:xfrm>
          <a:prstGeom prst="rect">
            <a:avLst/>
          </a:prstGeom>
        </p:spPr>
        <p:txBody>
          <a:bodyPr lIns="91425" tIns="91425" rIns="91425" bIns="91425" anchor="t" anchorCtr="0">
            <a:noAutofit/>
          </a:bodyPr>
          <a:lstStyle/>
          <a:p>
            <a:pPr lvl="0" rtl="0">
              <a:spcBef>
                <a:spcPts val="0"/>
              </a:spcBef>
              <a:buNone/>
            </a:pPr>
            <a:r>
              <a:rPr lang="en"/>
              <a:t>Cassie Christman</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Appendix B: Intellectual Property - Wedge </a:t>
            </a:r>
          </a:p>
        </p:txBody>
      </p:sp>
      <p:sp>
        <p:nvSpPr>
          <p:cNvPr id="309" name="Shape 309"/>
          <p:cNvSpPr txBox="1">
            <a:spLocks noGrp="1"/>
          </p:cNvSpPr>
          <p:nvPr>
            <p:ph type="body" idx="1"/>
          </p:nvPr>
        </p:nvSpPr>
        <p:spPr>
          <a:xfrm>
            <a:off x="933737" y="2945275"/>
            <a:ext cx="1768500" cy="461400"/>
          </a:xfrm>
          <a:prstGeom prst="rect">
            <a:avLst/>
          </a:prstGeom>
        </p:spPr>
        <p:txBody>
          <a:bodyPr lIns="91425" tIns="91425" rIns="91425" bIns="91425" anchor="t" anchorCtr="0">
            <a:noAutofit/>
          </a:bodyPr>
          <a:lstStyle/>
          <a:p>
            <a:pPr lvl="0" algn="ctr" rtl="0">
              <a:spcBef>
                <a:spcPts val="0"/>
              </a:spcBef>
              <a:buNone/>
            </a:pPr>
            <a:r>
              <a:rPr lang="en">
                <a:solidFill>
                  <a:schemeClr val="dk1"/>
                </a:solidFill>
              </a:rPr>
              <a:t>US Pat. #6,224,599</a:t>
            </a:r>
          </a:p>
        </p:txBody>
      </p:sp>
      <p:sp>
        <p:nvSpPr>
          <p:cNvPr id="310" name="Shape 310"/>
          <p:cNvSpPr txBox="1">
            <a:spLocks noGrp="1"/>
          </p:cNvSpPr>
          <p:nvPr>
            <p:ph type="body" idx="2"/>
          </p:nvPr>
        </p:nvSpPr>
        <p:spPr>
          <a:xfrm>
            <a:off x="5920387" y="2418525"/>
            <a:ext cx="1709100" cy="393600"/>
          </a:xfrm>
          <a:prstGeom prst="rect">
            <a:avLst/>
          </a:prstGeom>
        </p:spPr>
        <p:txBody>
          <a:bodyPr lIns="91425" tIns="91425" rIns="91425" bIns="91425" anchor="t" anchorCtr="0">
            <a:noAutofit/>
          </a:bodyPr>
          <a:lstStyle/>
          <a:p>
            <a:pPr lvl="0" algn="ctr" rtl="0">
              <a:spcBef>
                <a:spcPts val="0"/>
              </a:spcBef>
              <a:buNone/>
            </a:pPr>
            <a:r>
              <a:rPr lang="en">
                <a:solidFill>
                  <a:schemeClr val="dk1"/>
                </a:solidFill>
              </a:rPr>
              <a:t>US Pat #8,066,710</a:t>
            </a:r>
          </a:p>
        </p:txBody>
      </p:sp>
      <p:sp>
        <p:nvSpPr>
          <p:cNvPr id="311" name="Shape 31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24</a:t>
            </a:fld>
            <a:endParaRPr lang="en"/>
          </a:p>
        </p:txBody>
      </p:sp>
      <p:pic>
        <p:nvPicPr>
          <p:cNvPr id="312" name="Shape 312"/>
          <p:cNvPicPr preferRelativeResize="0"/>
          <p:nvPr/>
        </p:nvPicPr>
        <p:blipFill>
          <a:blip r:embed="rId3">
            <a:alphaModFix/>
          </a:blip>
          <a:stretch>
            <a:fillRect/>
          </a:stretch>
        </p:blipFill>
        <p:spPr>
          <a:xfrm>
            <a:off x="472280" y="1152468"/>
            <a:ext cx="2691425" cy="1792799"/>
          </a:xfrm>
          <a:prstGeom prst="rect">
            <a:avLst/>
          </a:prstGeom>
          <a:noFill/>
          <a:ln>
            <a:noFill/>
          </a:ln>
        </p:spPr>
      </p:pic>
      <p:pic>
        <p:nvPicPr>
          <p:cNvPr id="313" name="Shape 313"/>
          <p:cNvPicPr preferRelativeResize="0"/>
          <p:nvPr/>
        </p:nvPicPr>
        <p:blipFill>
          <a:blip r:embed="rId4">
            <a:alphaModFix/>
          </a:blip>
          <a:stretch>
            <a:fillRect/>
          </a:stretch>
        </p:blipFill>
        <p:spPr>
          <a:xfrm>
            <a:off x="5077425" y="1152469"/>
            <a:ext cx="3395025" cy="1266050"/>
          </a:xfrm>
          <a:prstGeom prst="rect">
            <a:avLst/>
          </a:prstGeom>
          <a:noFill/>
          <a:ln>
            <a:noFill/>
          </a:ln>
        </p:spPr>
      </p:pic>
      <p:pic>
        <p:nvPicPr>
          <p:cNvPr id="314" name="Shape 314"/>
          <p:cNvPicPr preferRelativeResize="0"/>
          <p:nvPr/>
        </p:nvPicPr>
        <p:blipFill>
          <a:blip r:embed="rId5">
            <a:alphaModFix/>
          </a:blip>
          <a:stretch>
            <a:fillRect/>
          </a:stretch>
        </p:blipFill>
        <p:spPr>
          <a:xfrm>
            <a:off x="3458556" y="2989800"/>
            <a:ext cx="2293725" cy="1512350"/>
          </a:xfrm>
          <a:prstGeom prst="rect">
            <a:avLst/>
          </a:prstGeom>
          <a:noFill/>
          <a:ln>
            <a:noFill/>
          </a:ln>
        </p:spPr>
      </p:pic>
      <p:sp>
        <p:nvSpPr>
          <p:cNvPr id="315" name="Shape 315"/>
          <p:cNvSpPr txBox="1">
            <a:spLocks noGrp="1"/>
          </p:cNvSpPr>
          <p:nvPr>
            <p:ph type="body" idx="2"/>
          </p:nvPr>
        </p:nvSpPr>
        <p:spPr>
          <a:xfrm>
            <a:off x="3717437" y="4502150"/>
            <a:ext cx="1709100" cy="393600"/>
          </a:xfrm>
          <a:prstGeom prst="rect">
            <a:avLst/>
          </a:prstGeom>
        </p:spPr>
        <p:txBody>
          <a:bodyPr lIns="91425" tIns="91425" rIns="91425" bIns="91425" anchor="t" anchorCtr="0">
            <a:noAutofit/>
          </a:bodyPr>
          <a:lstStyle/>
          <a:p>
            <a:pPr lvl="0" algn="ctr" rtl="0">
              <a:spcBef>
                <a:spcPts val="0"/>
              </a:spcBef>
              <a:buNone/>
            </a:pPr>
            <a:r>
              <a:rPr lang="en">
                <a:solidFill>
                  <a:schemeClr val="dk1"/>
                </a:solidFill>
              </a:rPr>
              <a:t>US Pat #8,105,331</a:t>
            </a:r>
          </a:p>
        </p:txBody>
      </p:sp>
      <p:sp>
        <p:nvSpPr>
          <p:cNvPr id="316" name="Shape 316"/>
          <p:cNvSpPr txBox="1"/>
          <p:nvPr/>
        </p:nvSpPr>
        <p:spPr>
          <a:xfrm>
            <a:off x="293925" y="4612200"/>
            <a:ext cx="1390500" cy="393600"/>
          </a:xfrm>
          <a:prstGeom prst="rect">
            <a:avLst/>
          </a:prstGeom>
          <a:noFill/>
          <a:ln>
            <a:noFill/>
          </a:ln>
        </p:spPr>
        <p:txBody>
          <a:bodyPr lIns="91425" tIns="91425" rIns="91425" bIns="91425" anchor="t" anchorCtr="0">
            <a:noAutofit/>
          </a:bodyPr>
          <a:lstStyle/>
          <a:p>
            <a:pPr lvl="0" rtl="0">
              <a:spcBef>
                <a:spcPts val="0"/>
              </a:spcBef>
              <a:buNone/>
            </a:pPr>
            <a:r>
              <a:rPr lang="en">
                <a:solidFill>
                  <a:schemeClr val="dk1"/>
                </a:solidFill>
              </a:rPr>
              <a:t>Christian Davis</a:t>
            </a:r>
          </a:p>
          <a:p>
            <a:pPr lvl="0" rtl="0">
              <a:spcBef>
                <a:spcPts val="0"/>
              </a:spcBef>
              <a:buNone/>
            </a:pPr>
            <a:endParaRPr>
              <a:solidFill>
                <a:schemeClr val="dk1"/>
              </a:solidFill>
            </a:endParaRP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Appendix C: Intellectual Property - Parallel Crossbar </a:t>
            </a:r>
          </a:p>
        </p:txBody>
      </p:sp>
      <p:sp>
        <p:nvSpPr>
          <p:cNvPr id="322" name="Shape 32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25</a:t>
            </a:fld>
            <a:endParaRPr lang="en"/>
          </a:p>
        </p:txBody>
      </p:sp>
      <p:pic>
        <p:nvPicPr>
          <p:cNvPr id="323" name="Shape 323"/>
          <p:cNvPicPr preferRelativeResize="0"/>
          <p:nvPr/>
        </p:nvPicPr>
        <p:blipFill>
          <a:blip r:embed="rId3">
            <a:alphaModFix/>
          </a:blip>
          <a:stretch>
            <a:fillRect/>
          </a:stretch>
        </p:blipFill>
        <p:spPr>
          <a:xfrm>
            <a:off x="4877461" y="1017725"/>
            <a:ext cx="2868724" cy="2484449"/>
          </a:xfrm>
          <a:prstGeom prst="rect">
            <a:avLst/>
          </a:prstGeom>
          <a:noFill/>
          <a:ln>
            <a:noFill/>
          </a:ln>
        </p:spPr>
      </p:pic>
      <p:sp>
        <p:nvSpPr>
          <p:cNvPr id="324" name="Shape 324"/>
          <p:cNvSpPr txBox="1">
            <a:spLocks noGrp="1"/>
          </p:cNvSpPr>
          <p:nvPr>
            <p:ph type="body" idx="1"/>
          </p:nvPr>
        </p:nvSpPr>
        <p:spPr>
          <a:xfrm>
            <a:off x="5302175" y="3732225"/>
            <a:ext cx="2019300" cy="462600"/>
          </a:xfrm>
          <a:prstGeom prst="rect">
            <a:avLst/>
          </a:prstGeom>
        </p:spPr>
        <p:txBody>
          <a:bodyPr lIns="91425" tIns="91425" rIns="91425" bIns="91425" anchor="t" anchorCtr="0">
            <a:noAutofit/>
          </a:bodyPr>
          <a:lstStyle/>
          <a:p>
            <a:pPr lvl="0" algn="ctr" rtl="0">
              <a:spcBef>
                <a:spcPts val="0"/>
              </a:spcBef>
              <a:buNone/>
            </a:pPr>
            <a:r>
              <a:rPr lang="en">
                <a:solidFill>
                  <a:schemeClr val="dk1"/>
                </a:solidFill>
              </a:rPr>
              <a:t>US Pat. #8,679,129</a:t>
            </a:r>
          </a:p>
        </p:txBody>
      </p:sp>
      <p:pic>
        <p:nvPicPr>
          <p:cNvPr id="325" name="Shape 325"/>
          <p:cNvPicPr preferRelativeResize="0"/>
          <p:nvPr/>
        </p:nvPicPr>
        <p:blipFill>
          <a:blip r:embed="rId4">
            <a:alphaModFix/>
          </a:blip>
          <a:stretch>
            <a:fillRect/>
          </a:stretch>
        </p:blipFill>
        <p:spPr>
          <a:xfrm>
            <a:off x="1772426" y="1017725"/>
            <a:ext cx="2019299" cy="3789114"/>
          </a:xfrm>
          <a:prstGeom prst="rect">
            <a:avLst/>
          </a:prstGeom>
          <a:noFill/>
          <a:ln>
            <a:noFill/>
          </a:ln>
        </p:spPr>
      </p:pic>
      <p:sp>
        <p:nvSpPr>
          <p:cNvPr id="326" name="Shape 326"/>
          <p:cNvSpPr txBox="1">
            <a:spLocks noGrp="1"/>
          </p:cNvSpPr>
          <p:nvPr>
            <p:ph type="body" idx="1"/>
          </p:nvPr>
        </p:nvSpPr>
        <p:spPr>
          <a:xfrm>
            <a:off x="1772425" y="4763200"/>
            <a:ext cx="2019300" cy="462600"/>
          </a:xfrm>
          <a:prstGeom prst="rect">
            <a:avLst/>
          </a:prstGeom>
        </p:spPr>
        <p:txBody>
          <a:bodyPr lIns="91425" tIns="91425" rIns="91425" bIns="91425" anchor="t" anchorCtr="0">
            <a:noAutofit/>
          </a:bodyPr>
          <a:lstStyle/>
          <a:p>
            <a:pPr lvl="0" algn="ctr" rtl="0">
              <a:spcBef>
                <a:spcPts val="0"/>
              </a:spcBef>
              <a:buNone/>
            </a:pPr>
            <a:r>
              <a:rPr lang="en">
                <a:solidFill>
                  <a:schemeClr val="dk1"/>
                </a:solidFill>
              </a:rPr>
              <a:t>US Pat. #9,241,700</a:t>
            </a:r>
          </a:p>
        </p:txBody>
      </p:sp>
      <p:sp>
        <p:nvSpPr>
          <p:cNvPr id="327" name="Shape 327"/>
          <p:cNvSpPr txBox="1"/>
          <p:nvPr/>
        </p:nvSpPr>
        <p:spPr>
          <a:xfrm>
            <a:off x="293925" y="4612200"/>
            <a:ext cx="1390500" cy="393600"/>
          </a:xfrm>
          <a:prstGeom prst="rect">
            <a:avLst/>
          </a:prstGeom>
          <a:noFill/>
          <a:ln>
            <a:noFill/>
          </a:ln>
        </p:spPr>
        <p:txBody>
          <a:bodyPr lIns="91425" tIns="91425" rIns="91425" bIns="91425" anchor="t" anchorCtr="0">
            <a:noAutofit/>
          </a:bodyPr>
          <a:lstStyle/>
          <a:p>
            <a:pPr lvl="0" rtl="0">
              <a:spcBef>
                <a:spcPts val="0"/>
              </a:spcBef>
              <a:buNone/>
            </a:pPr>
            <a:r>
              <a:rPr lang="en">
                <a:solidFill>
                  <a:schemeClr val="dk1"/>
                </a:solidFill>
              </a:rPr>
              <a:t>Christian Davis</a:t>
            </a:r>
          </a:p>
          <a:p>
            <a:pPr lvl="0" rtl="0">
              <a:spcBef>
                <a:spcPts val="0"/>
              </a:spcBef>
              <a:buNone/>
            </a:pPr>
            <a:endParaRPr>
              <a:solidFill>
                <a:schemeClr val="dk1"/>
              </a:solidFill>
            </a:endParaRP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311700" y="427575"/>
            <a:ext cx="8520600" cy="572700"/>
          </a:xfrm>
          <a:prstGeom prst="rect">
            <a:avLst/>
          </a:prstGeom>
        </p:spPr>
        <p:txBody>
          <a:bodyPr lIns="91425" tIns="91425" rIns="91425" bIns="91425" anchor="t" anchorCtr="0">
            <a:noAutofit/>
          </a:bodyPr>
          <a:lstStyle/>
          <a:p>
            <a:pPr lvl="0" rtl="0">
              <a:spcBef>
                <a:spcPts val="0"/>
              </a:spcBef>
              <a:buNone/>
            </a:pPr>
            <a:r>
              <a:rPr lang="en"/>
              <a:t>Appendix D: Intellectual Property - Scissor Lift </a:t>
            </a:r>
          </a:p>
        </p:txBody>
      </p:sp>
      <p:sp>
        <p:nvSpPr>
          <p:cNvPr id="333" name="Shape 333"/>
          <p:cNvSpPr txBox="1">
            <a:spLocks noGrp="1"/>
          </p:cNvSpPr>
          <p:nvPr>
            <p:ph type="body" idx="1"/>
          </p:nvPr>
        </p:nvSpPr>
        <p:spPr>
          <a:xfrm>
            <a:off x="2140500" y="4143200"/>
            <a:ext cx="2019300" cy="462600"/>
          </a:xfrm>
          <a:prstGeom prst="rect">
            <a:avLst/>
          </a:prstGeom>
        </p:spPr>
        <p:txBody>
          <a:bodyPr lIns="91425" tIns="91425" rIns="91425" bIns="91425" anchor="t" anchorCtr="0">
            <a:noAutofit/>
          </a:bodyPr>
          <a:lstStyle/>
          <a:p>
            <a:pPr lvl="0" rtl="0">
              <a:spcBef>
                <a:spcPts val="0"/>
              </a:spcBef>
              <a:buNone/>
            </a:pPr>
            <a:r>
              <a:rPr lang="en">
                <a:solidFill>
                  <a:schemeClr val="dk1"/>
                </a:solidFill>
              </a:rPr>
              <a:t>US Pat. #8,277,456</a:t>
            </a:r>
          </a:p>
        </p:txBody>
      </p:sp>
      <p:sp>
        <p:nvSpPr>
          <p:cNvPr id="334" name="Shape 3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26</a:t>
            </a:fld>
            <a:endParaRPr lang="en"/>
          </a:p>
        </p:txBody>
      </p:sp>
      <p:pic>
        <p:nvPicPr>
          <p:cNvPr id="335" name="Shape 335"/>
          <p:cNvPicPr preferRelativeResize="0"/>
          <p:nvPr/>
        </p:nvPicPr>
        <p:blipFill>
          <a:blip r:embed="rId3">
            <a:alphaModFix/>
          </a:blip>
          <a:stretch>
            <a:fillRect/>
          </a:stretch>
        </p:blipFill>
        <p:spPr>
          <a:xfrm>
            <a:off x="311700" y="1422325"/>
            <a:ext cx="5676900" cy="2657475"/>
          </a:xfrm>
          <a:prstGeom prst="rect">
            <a:avLst/>
          </a:prstGeom>
          <a:noFill/>
          <a:ln>
            <a:noFill/>
          </a:ln>
        </p:spPr>
      </p:pic>
      <p:pic>
        <p:nvPicPr>
          <p:cNvPr id="336" name="Shape 336"/>
          <p:cNvPicPr preferRelativeResize="0"/>
          <p:nvPr/>
        </p:nvPicPr>
        <p:blipFill rotWithShape="1">
          <a:blip r:embed="rId4">
            <a:alphaModFix/>
          </a:blip>
          <a:srcRect l="33426" r="34510"/>
          <a:stretch/>
        </p:blipFill>
        <p:spPr>
          <a:xfrm>
            <a:off x="6727725" y="1000275"/>
            <a:ext cx="1667531" cy="3900474"/>
          </a:xfrm>
          <a:prstGeom prst="rect">
            <a:avLst/>
          </a:prstGeom>
          <a:noFill/>
          <a:ln>
            <a:noFill/>
          </a:ln>
        </p:spPr>
      </p:pic>
      <p:sp>
        <p:nvSpPr>
          <p:cNvPr id="337" name="Shape 337"/>
          <p:cNvSpPr txBox="1"/>
          <p:nvPr/>
        </p:nvSpPr>
        <p:spPr>
          <a:xfrm>
            <a:off x="293925" y="4612200"/>
            <a:ext cx="1390500" cy="393600"/>
          </a:xfrm>
          <a:prstGeom prst="rect">
            <a:avLst/>
          </a:prstGeom>
          <a:noFill/>
          <a:ln>
            <a:noFill/>
          </a:ln>
        </p:spPr>
        <p:txBody>
          <a:bodyPr lIns="91425" tIns="91425" rIns="91425" bIns="91425" anchor="t" anchorCtr="0">
            <a:noAutofit/>
          </a:bodyPr>
          <a:lstStyle/>
          <a:p>
            <a:pPr lvl="0" rtl="0">
              <a:spcBef>
                <a:spcPts val="0"/>
              </a:spcBef>
              <a:buNone/>
            </a:pPr>
            <a:r>
              <a:rPr lang="en">
                <a:solidFill>
                  <a:schemeClr val="dk1"/>
                </a:solidFill>
              </a:rPr>
              <a:t>Christian Davis</a:t>
            </a:r>
          </a:p>
          <a:p>
            <a:pPr lvl="0" rtl="0">
              <a:spcBef>
                <a:spcPts val="0"/>
              </a:spcBef>
              <a:buNone/>
            </a:pPr>
            <a:endParaRPr>
              <a:solidFill>
                <a:schemeClr val="dk1"/>
              </a:solidFill>
            </a:endParaRP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Appendix E: Intellectual Property - Hinged </a:t>
            </a:r>
          </a:p>
        </p:txBody>
      </p:sp>
      <p:sp>
        <p:nvSpPr>
          <p:cNvPr id="343" name="Shape 3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27</a:t>
            </a:fld>
            <a:endParaRPr lang="en"/>
          </a:p>
        </p:txBody>
      </p:sp>
      <p:pic>
        <p:nvPicPr>
          <p:cNvPr id="344" name="Shape 344"/>
          <p:cNvPicPr preferRelativeResize="0"/>
          <p:nvPr/>
        </p:nvPicPr>
        <p:blipFill>
          <a:blip r:embed="rId3">
            <a:alphaModFix/>
          </a:blip>
          <a:stretch>
            <a:fillRect/>
          </a:stretch>
        </p:blipFill>
        <p:spPr>
          <a:xfrm rot="5400000">
            <a:off x="1749780" y="-163625"/>
            <a:ext cx="2267339" cy="5143500"/>
          </a:xfrm>
          <a:prstGeom prst="rect">
            <a:avLst/>
          </a:prstGeom>
          <a:noFill/>
          <a:ln>
            <a:noFill/>
          </a:ln>
        </p:spPr>
      </p:pic>
      <p:sp>
        <p:nvSpPr>
          <p:cNvPr id="345" name="Shape 345"/>
          <p:cNvSpPr txBox="1">
            <a:spLocks noGrp="1"/>
          </p:cNvSpPr>
          <p:nvPr>
            <p:ph type="body" idx="1"/>
          </p:nvPr>
        </p:nvSpPr>
        <p:spPr>
          <a:xfrm>
            <a:off x="1917000" y="3541800"/>
            <a:ext cx="1932900" cy="462600"/>
          </a:xfrm>
          <a:prstGeom prst="rect">
            <a:avLst/>
          </a:prstGeom>
        </p:spPr>
        <p:txBody>
          <a:bodyPr lIns="91425" tIns="91425" rIns="91425" bIns="91425" anchor="t" anchorCtr="0">
            <a:noAutofit/>
          </a:bodyPr>
          <a:lstStyle/>
          <a:p>
            <a:pPr lvl="0" algn="ctr" rtl="0">
              <a:spcBef>
                <a:spcPts val="0"/>
              </a:spcBef>
              <a:buNone/>
            </a:pPr>
            <a:r>
              <a:rPr lang="en">
                <a:solidFill>
                  <a:schemeClr val="dk1"/>
                </a:solidFill>
              </a:rPr>
              <a:t>US Pat. #6,261,296</a:t>
            </a:r>
          </a:p>
        </p:txBody>
      </p:sp>
      <p:pic>
        <p:nvPicPr>
          <p:cNvPr id="346" name="Shape 346"/>
          <p:cNvPicPr preferRelativeResize="0"/>
          <p:nvPr/>
        </p:nvPicPr>
        <p:blipFill>
          <a:blip r:embed="rId4">
            <a:alphaModFix/>
          </a:blip>
          <a:stretch>
            <a:fillRect/>
          </a:stretch>
        </p:blipFill>
        <p:spPr>
          <a:xfrm>
            <a:off x="5719199" y="1017725"/>
            <a:ext cx="3176724" cy="3806999"/>
          </a:xfrm>
          <a:prstGeom prst="rect">
            <a:avLst/>
          </a:prstGeom>
          <a:noFill/>
          <a:ln>
            <a:noFill/>
          </a:ln>
        </p:spPr>
      </p:pic>
      <p:sp>
        <p:nvSpPr>
          <p:cNvPr id="347" name="Shape 347"/>
          <p:cNvSpPr txBox="1">
            <a:spLocks noGrp="1"/>
          </p:cNvSpPr>
          <p:nvPr>
            <p:ph type="body" idx="1"/>
          </p:nvPr>
        </p:nvSpPr>
        <p:spPr>
          <a:xfrm>
            <a:off x="3849887" y="4362125"/>
            <a:ext cx="1932900" cy="462600"/>
          </a:xfrm>
          <a:prstGeom prst="rect">
            <a:avLst/>
          </a:prstGeom>
        </p:spPr>
        <p:txBody>
          <a:bodyPr lIns="91425" tIns="91425" rIns="91425" bIns="91425" anchor="t" anchorCtr="0">
            <a:noAutofit/>
          </a:bodyPr>
          <a:lstStyle/>
          <a:p>
            <a:pPr lvl="0" algn="ctr" rtl="0">
              <a:spcBef>
                <a:spcPts val="0"/>
              </a:spcBef>
              <a:buNone/>
            </a:pPr>
            <a:r>
              <a:rPr lang="en">
                <a:solidFill>
                  <a:schemeClr val="dk1"/>
                </a:solidFill>
              </a:rPr>
              <a:t>US Pat. #9,132,020</a:t>
            </a:r>
          </a:p>
        </p:txBody>
      </p:sp>
      <p:sp>
        <p:nvSpPr>
          <p:cNvPr id="348" name="Shape 348"/>
          <p:cNvSpPr txBox="1"/>
          <p:nvPr/>
        </p:nvSpPr>
        <p:spPr>
          <a:xfrm>
            <a:off x="293925" y="4612200"/>
            <a:ext cx="1390500" cy="393600"/>
          </a:xfrm>
          <a:prstGeom prst="rect">
            <a:avLst/>
          </a:prstGeom>
          <a:noFill/>
          <a:ln>
            <a:noFill/>
          </a:ln>
        </p:spPr>
        <p:txBody>
          <a:bodyPr lIns="91425" tIns="91425" rIns="91425" bIns="91425" anchor="t" anchorCtr="0">
            <a:noAutofit/>
          </a:bodyPr>
          <a:lstStyle/>
          <a:p>
            <a:pPr lvl="0" rtl="0">
              <a:spcBef>
                <a:spcPts val="0"/>
              </a:spcBef>
              <a:buNone/>
            </a:pPr>
            <a:r>
              <a:rPr lang="en">
                <a:solidFill>
                  <a:schemeClr val="dk1"/>
                </a:solidFill>
              </a:rPr>
              <a:t>Christian Davis</a:t>
            </a:r>
          </a:p>
          <a:p>
            <a:pPr lvl="0" rtl="0">
              <a:spcBef>
                <a:spcPts val="0"/>
              </a:spcBef>
              <a:buNone/>
            </a:pPr>
            <a:endParaRPr>
              <a:solidFill>
                <a:schemeClr val="dk1"/>
              </a:solidFill>
            </a:endParaRP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Shape 35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Appendix F: Intellectual Property - Tapered Blade</a:t>
            </a:r>
          </a:p>
        </p:txBody>
      </p:sp>
      <p:sp>
        <p:nvSpPr>
          <p:cNvPr id="354" name="Shape 354"/>
          <p:cNvSpPr txBox="1">
            <a:spLocks noGrp="1"/>
          </p:cNvSpPr>
          <p:nvPr>
            <p:ph type="body" idx="2"/>
          </p:nvPr>
        </p:nvSpPr>
        <p:spPr>
          <a:xfrm>
            <a:off x="1839050" y="3348275"/>
            <a:ext cx="1802700" cy="393600"/>
          </a:xfrm>
          <a:prstGeom prst="rect">
            <a:avLst/>
          </a:prstGeom>
        </p:spPr>
        <p:txBody>
          <a:bodyPr lIns="91425" tIns="91425" rIns="91425" bIns="91425" anchor="t" anchorCtr="0">
            <a:noAutofit/>
          </a:bodyPr>
          <a:lstStyle/>
          <a:p>
            <a:pPr lvl="0" algn="ctr" rtl="0">
              <a:spcBef>
                <a:spcPts val="0"/>
              </a:spcBef>
              <a:buNone/>
            </a:pPr>
            <a:r>
              <a:rPr lang="en">
                <a:solidFill>
                  <a:schemeClr val="dk1"/>
                </a:solidFill>
              </a:rPr>
              <a:t>US Pat. #7,896,884</a:t>
            </a:r>
          </a:p>
        </p:txBody>
      </p:sp>
      <p:sp>
        <p:nvSpPr>
          <p:cNvPr id="355" name="Shape 35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28</a:t>
            </a:fld>
            <a:endParaRPr lang="en"/>
          </a:p>
        </p:txBody>
      </p:sp>
      <p:pic>
        <p:nvPicPr>
          <p:cNvPr id="356" name="Shape 356"/>
          <p:cNvPicPr preferRelativeResize="0"/>
          <p:nvPr/>
        </p:nvPicPr>
        <p:blipFill>
          <a:blip r:embed="rId3">
            <a:alphaModFix/>
          </a:blip>
          <a:stretch>
            <a:fillRect/>
          </a:stretch>
        </p:blipFill>
        <p:spPr>
          <a:xfrm>
            <a:off x="311700" y="1318625"/>
            <a:ext cx="5468025" cy="2029649"/>
          </a:xfrm>
          <a:prstGeom prst="rect">
            <a:avLst/>
          </a:prstGeom>
          <a:noFill/>
          <a:ln>
            <a:noFill/>
          </a:ln>
        </p:spPr>
      </p:pic>
      <p:pic>
        <p:nvPicPr>
          <p:cNvPr id="357" name="Shape 357"/>
          <p:cNvPicPr preferRelativeResize="0"/>
          <p:nvPr/>
        </p:nvPicPr>
        <p:blipFill>
          <a:blip r:embed="rId4">
            <a:alphaModFix/>
          </a:blip>
          <a:stretch>
            <a:fillRect/>
          </a:stretch>
        </p:blipFill>
        <p:spPr>
          <a:xfrm>
            <a:off x="6524674" y="937949"/>
            <a:ext cx="2172899" cy="4118875"/>
          </a:xfrm>
          <a:prstGeom prst="rect">
            <a:avLst/>
          </a:prstGeom>
          <a:noFill/>
          <a:ln>
            <a:noFill/>
          </a:ln>
        </p:spPr>
      </p:pic>
      <p:sp>
        <p:nvSpPr>
          <p:cNvPr id="358" name="Shape 358"/>
          <p:cNvSpPr txBox="1">
            <a:spLocks noGrp="1"/>
          </p:cNvSpPr>
          <p:nvPr>
            <p:ph type="body" idx="1"/>
          </p:nvPr>
        </p:nvSpPr>
        <p:spPr>
          <a:xfrm>
            <a:off x="4591775" y="4301125"/>
            <a:ext cx="1932900" cy="462600"/>
          </a:xfrm>
          <a:prstGeom prst="rect">
            <a:avLst/>
          </a:prstGeom>
        </p:spPr>
        <p:txBody>
          <a:bodyPr lIns="91425" tIns="91425" rIns="91425" bIns="91425" anchor="t" anchorCtr="0">
            <a:noAutofit/>
          </a:bodyPr>
          <a:lstStyle/>
          <a:p>
            <a:pPr lvl="0" algn="ctr" rtl="0">
              <a:spcBef>
                <a:spcPts val="0"/>
              </a:spcBef>
              <a:buNone/>
            </a:pPr>
            <a:r>
              <a:rPr lang="en">
                <a:solidFill>
                  <a:schemeClr val="dk1"/>
                </a:solidFill>
              </a:rPr>
              <a:t>US Pat. #9,132,020</a:t>
            </a:r>
          </a:p>
        </p:txBody>
      </p:sp>
      <p:sp>
        <p:nvSpPr>
          <p:cNvPr id="359" name="Shape 359"/>
          <p:cNvSpPr txBox="1"/>
          <p:nvPr/>
        </p:nvSpPr>
        <p:spPr>
          <a:xfrm>
            <a:off x="293925" y="4612200"/>
            <a:ext cx="1390500" cy="393600"/>
          </a:xfrm>
          <a:prstGeom prst="rect">
            <a:avLst/>
          </a:prstGeom>
          <a:noFill/>
          <a:ln>
            <a:noFill/>
          </a:ln>
        </p:spPr>
        <p:txBody>
          <a:bodyPr lIns="91425" tIns="91425" rIns="91425" bIns="91425" anchor="t" anchorCtr="0">
            <a:noAutofit/>
          </a:bodyPr>
          <a:lstStyle/>
          <a:p>
            <a:pPr lvl="0" rtl="0">
              <a:spcBef>
                <a:spcPts val="0"/>
              </a:spcBef>
              <a:buNone/>
            </a:pPr>
            <a:r>
              <a:rPr lang="en">
                <a:solidFill>
                  <a:schemeClr val="dk1"/>
                </a:solidFill>
              </a:rPr>
              <a:t>Christian Davis</a:t>
            </a:r>
          </a:p>
          <a:p>
            <a:pPr lvl="0" rtl="0">
              <a:spcBef>
                <a:spcPts val="0"/>
              </a:spcBef>
              <a:buNone/>
            </a:pPr>
            <a:endParaRPr>
              <a:solidFill>
                <a:schemeClr val="dk1"/>
              </a:solidFill>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t>Aesculap</a:t>
            </a:r>
          </a:p>
        </p:txBody>
      </p:sp>
      <p:sp>
        <p:nvSpPr>
          <p:cNvPr id="72" name="Shape 72"/>
          <p:cNvSpPr txBox="1">
            <a:spLocks noGrp="1"/>
          </p:cNvSpPr>
          <p:nvPr>
            <p:ph type="body" idx="1"/>
          </p:nvPr>
        </p:nvSpPr>
        <p:spPr>
          <a:xfrm>
            <a:off x="311700" y="1609675"/>
            <a:ext cx="3999900" cy="2031600"/>
          </a:xfrm>
          <a:prstGeom prst="rect">
            <a:avLst/>
          </a:prstGeom>
        </p:spPr>
        <p:txBody>
          <a:bodyPr lIns="91425" tIns="91425" rIns="91425" bIns="91425" anchor="t" anchorCtr="0">
            <a:noAutofit/>
          </a:bodyPr>
          <a:lstStyle/>
          <a:p>
            <a:pPr marL="457200" lvl="0" indent="-228600" rtl="0">
              <a:lnSpc>
                <a:spcPct val="200000"/>
              </a:lnSpc>
              <a:spcBef>
                <a:spcPts val="0"/>
              </a:spcBef>
              <a:buClr>
                <a:schemeClr val="dk1"/>
              </a:buClr>
            </a:pPr>
            <a:r>
              <a:rPr lang="en">
                <a:solidFill>
                  <a:schemeClr val="dk1"/>
                </a:solidFill>
              </a:rPr>
              <a:t>Leading medical device company</a:t>
            </a:r>
          </a:p>
          <a:p>
            <a:pPr marL="457200" lvl="0" indent="-228600" rtl="0">
              <a:lnSpc>
                <a:spcPct val="200000"/>
              </a:lnSpc>
              <a:spcBef>
                <a:spcPts val="0"/>
              </a:spcBef>
              <a:buClr>
                <a:schemeClr val="dk1"/>
              </a:buClr>
            </a:pPr>
            <a:r>
              <a:rPr lang="en">
                <a:solidFill>
                  <a:schemeClr val="dk1"/>
                </a:solidFill>
              </a:rPr>
              <a:t>Innovation, efficiency, sustainability</a:t>
            </a:r>
          </a:p>
          <a:p>
            <a:pPr marL="457200" lvl="0" indent="-228600" rtl="0">
              <a:lnSpc>
                <a:spcPct val="200000"/>
              </a:lnSpc>
              <a:spcBef>
                <a:spcPts val="0"/>
              </a:spcBef>
              <a:buClr>
                <a:schemeClr val="dk1"/>
              </a:buClr>
            </a:pPr>
            <a:r>
              <a:rPr lang="en">
                <a:solidFill>
                  <a:schemeClr val="dk1"/>
                </a:solidFill>
              </a:rPr>
              <a:t>Research</a:t>
            </a:r>
          </a:p>
          <a:p>
            <a:pPr lvl="0">
              <a:spcBef>
                <a:spcPts val="0"/>
              </a:spcBef>
              <a:buNone/>
            </a:pPr>
            <a:endParaRPr/>
          </a:p>
        </p:txBody>
      </p:sp>
      <p:pic>
        <p:nvPicPr>
          <p:cNvPr id="73" name="Shape 73"/>
          <p:cNvPicPr preferRelativeResize="0"/>
          <p:nvPr/>
        </p:nvPicPr>
        <p:blipFill>
          <a:blip r:embed="rId3">
            <a:alphaModFix/>
          </a:blip>
          <a:stretch>
            <a:fillRect/>
          </a:stretch>
        </p:blipFill>
        <p:spPr>
          <a:xfrm>
            <a:off x="5033625" y="716449"/>
            <a:ext cx="3435550" cy="1617700"/>
          </a:xfrm>
          <a:prstGeom prst="rect">
            <a:avLst/>
          </a:prstGeom>
          <a:noFill/>
          <a:ln>
            <a:noFill/>
          </a:ln>
        </p:spPr>
      </p:pic>
      <p:pic>
        <p:nvPicPr>
          <p:cNvPr id="74" name="Shape 74"/>
          <p:cNvPicPr preferRelativeResize="0"/>
          <p:nvPr/>
        </p:nvPicPr>
        <p:blipFill>
          <a:blip r:embed="rId4">
            <a:alphaModFix/>
          </a:blip>
          <a:stretch>
            <a:fillRect/>
          </a:stretch>
        </p:blipFill>
        <p:spPr>
          <a:xfrm>
            <a:off x="4972325" y="2716984"/>
            <a:ext cx="3435550" cy="1690715"/>
          </a:xfrm>
          <a:prstGeom prst="rect">
            <a:avLst/>
          </a:prstGeom>
          <a:noFill/>
          <a:ln>
            <a:noFill/>
          </a:ln>
        </p:spPr>
      </p:pic>
      <p:sp>
        <p:nvSpPr>
          <p:cNvPr id="75" name="Shape 7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3</a:t>
            </a:fld>
            <a:endParaRPr lang="en"/>
          </a:p>
        </p:txBody>
      </p:sp>
      <p:sp>
        <p:nvSpPr>
          <p:cNvPr id="76" name="Shape 76"/>
          <p:cNvSpPr txBox="1"/>
          <p:nvPr/>
        </p:nvSpPr>
        <p:spPr>
          <a:xfrm>
            <a:off x="293925" y="4612200"/>
            <a:ext cx="1390500" cy="248700"/>
          </a:xfrm>
          <a:prstGeom prst="rect">
            <a:avLst/>
          </a:prstGeom>
          <a:noFill/>
          <a:ln>
            <a:noFill/>
          </a:ln>
        </p:spPr>
        <p:txBody>
          <a:bodyPr lIns="91425" tIns="91425" rIns="91425" bIns="91425" anchor="t" anchorCtr="0">
            <a:noAutofit/>
          </a:bodyPr>
          <a:lstStyle/>
          <a:p>
            <a:pPr lvl="0" rtl="0">
              <a:spcBef>
                <a:spcPts val="0"/>
              </a:spcBef>
              <a:buNone/>
            </a:pPr>
            <a:r>
              <a:rPr lang="en">
                <a:solidFill>
                  <a:schemeClr val="accent2"/>
                </a:solidFill>
              </a:rPr>
              <a:t>Cassie Obzud</a:t>
            </a:r>
          </a:p>
          <a:p>
            <a:pPr lvl="0" rtl="0">
              <a:spcBef>
                <a:spcPts val="0"/>
              </a:spcBef>
              <a:buNone/>
            </a:pPr>
            <a:endParaRPr>
              <a:solidFill>
                <a:schemeClr val="accent2"/>
              </a:solidFill>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Aesculap</a:t>
            </a:r>
          </a:p>
        </p:txBody>
      </p:sp>
      <p:sp>
        <p:nvSpPr>
          <p:cNvPr id="82" name="Shape 82"/>
          <p:cNvSpPr txBox="1">
            <a:spLocks noGrp="1"/>
          </p:cNvSpPr>
          <p:nvPr>
            <p:ph type="body" idx="1"/>
          </p:nvPr>
        </p:nvSpPr>
        <p:spPr>
          <a:xfrm>
            <a:off x="311700" y="1381075"/>
            <a:ext cx="2528400" cy="2881200"/>
          </a:xfrm>
          <a:prstGeom prst="rect">
            <a:avLst/>
          </a:prstGeom>
        </p:spPr>
        <p:txBody>
          <a:bodyPr lIns="91425" tIns="91425" rIns="91425" bIns="91425" anchor="t" anchorCtr="0">
            <a:noAutofit/>
          </a:bodyPr>
          <a:lstStyle/>
          <a:p>
            <a:pPr marL="457200" lvl="0" indent="-228600" rtl="0">
              <a:lnSpc>
                <a:spcPct val="200000"/>
              </a:lnSpc>
              <a:spcBef>
                <a:spcPts val="0"/>
              </a:spcBef>
              <a:buClr>
                <a:schemeClr val="dk1"/>
              </a:buClr>
            </a:pPr>
            <a:r>
              <a:rPr lang="en">
                <a:solidFill>
                  <a:schemeClr val="dk1"/>
                </a:solidFill>
              </a:rPr>
              <a:t>Neurosurgery</a:t>
            </a:r>
          </a:p>
          <a:p>
            <a:pPr marL="457200" lvl="0" indent="-228600" rtl="0">
              <a:lnSpc>
                <a:spcPct val="200000"/>
              </a:lnSpc>
              <a:spcBef>
                <a:spcPts val="0"/>
              </a:spcBef>
              <a:buClr>
                <a:schemeClr val="dk1"/>
              </a:buClr>
            </a:pPr>
            <a:r>
              <a:rPr lang="en">
                <a:solidFill>
                  <a:schemeClr val="dk1"/>
                </a:solidFill>
              </a:rPr>
              <a:t>Surgical Technologies</a:t>
            </a:r>
          </a:p>
          <a:p>
            <a:pPr marL="457200" lvl="0" indent="-228600" rtl="0">
              <a:lnSpc>
                <a:spcPct val="200000"/>
              </a:lnSpc>
              <a:spcBef>
                <a:spcPts val="0"/>
              </a:spcBef>
              <a:buClr>
                <a:schemeClr val="dk1"/>
              </a:buClr>
            </a:pPr>
            <a:r>
              <a:rPr lang="en">
                <a:solidFill>
                  <a:schemeClr val="dk1"/>
                </a:solidFill>
              </a:rPr>
              <a:t>Closure Technologies</a:t>
            </a:r>
          </a:p>
          <a:p>
            <a:pPr marL="457200" lvl="0" indent="-228600" rtl="0">
              <a:lnSpc>
                <a:spcPct val="200000"/>
              </a:lnSpc>
              <a:spcBef>
                <a:spcPts val="0"/>
              </a:spcBef>
              <a:buClr>
                <a:schemeClr val="dk1"/>
              </a:buClr>
            </a:pPr>
            <a:r>
              <a:rPr lang="en">
                <a:solidFill>
                  <a:schemeClr val="dk1"/>
                </a:solidFill>
              </a:rPr>
              <a:t>Orthopaedics</a:t>
            </a:r>
          </a:p>
          <a:p>
            <a:pPr marL="457200" lvl="0" indent="-228600" rtl="0">
              <a:lnSpc>
                <a:spcPct val="200000"/>
              </a:lnSpc>
              <a:spcBef>
                <a:spcPts val="0"/>
              </a:spcBef>
              <a:buClr>
                <a:schemeClr val="dk1"/>
              </a:buClr>
            </a:pPr>
            <a:r>
              <a:rPr lang="en">
                <a:solidFill>
                  <a:schemeClr val="dk1"/>
                </a:solidFill>
              </a:rPr>
              <a:t>Spine Biologics</a:t>
            </a:r>
          </a:p>
          <a:p>
            <a:pPr lvl="0" rtl="0">
              <a:spcBef>
                <a:spcPts val="0"/>
              </a:spcBef>
              <a:buNone/>
            </a:pPr>
            <a:endParaRPr/>
          </a:p>
        </p:txBody>
      </p:sp>
      <p:pic>
        <p:nvPicPr>
          <p:cNvPr id="83" name="Shape 83"/>
          <p:cNvPicPr preferRelativeResize="0"/>
          <p:nvPr/>
        </p:nvPicPr>
        <p:blipFill>
          <a:blip r:embed="rId3">
            <a:alphaModFix/>
          </a:blip>
          <a:stretch>
            <a:fillRect/>
          </a:stretch>
        </p:blipFill>
        <p:spPr>
          <a:xfrm>
            <a:off x="3304954" y="260900"/>
            <a:ext cx="2632424" cy="2282299"/>
          </a:xfrm>
          <a:prstGeom prst="rect">
            <a:avLst/>
          </a:prstGeom>
          <a:noFill/>
          <a:ln>
            <a:noFill/>
          </a:ln>
        </p:spPr>
      </p:pic>
      <p:pic>
        <p:nvPicPr>
          <p:cNvPr id="84" name="Shape 84"/>
          <p:cNvPicPr preferRelativeResize="0"/>
          <p:nvPr/>
        </p:nvPicPr>
        <p:blipFill>
          <a:blip r:embed="rId4">
            <a:alphaModFix/>
          </a:blip>
          <a:stretch>
            <a:fillRect/>
          </a:stretch>
        </p:blipFill>
        <p:spPr>
          <a:xfrm>
            <a:off x="6384075" y="1152475"/>
            <a:ext cx="2528475" cy="2797700"/>
          </a:xfrm>
          <a:prstGeom prst="rect">
            <a:avLst/>
          </a:prstGeom>
          <a:noFill/>
          <a:ln>
            <a:noFill/>
          </a:ln>
        </p:spPr>
      </p:pic>
      <p:pic>
        <p:nvPicPr>
          <p:cNvPr id="85" name="Shape 85"/>
          <p:cNvPicPr preferRelativeResize="0"/>
          <p:nvPr/>
        </p:nvPicPr>
        <p:blipFill>
          <a:blip r:embed="rId5">
            <a:alphaModFix/>
          </a:blip>
          <a:stretch>
            <a:fillRect/>
          </a:stretch>
        </p:blipFill>
        <p:spPr>
          <a:xfrm>
            <a:off x="3431512" y="3002299"/>
            <a:ext cx="2280975" cy="1995849"/>
          </a:xfrm>
          <a:prstGeom prst="rect">
            <a:avLst/>
          </a:prstGeom>
          <a:noFill/>
          <a:ln>
            <a:noFill/>
          </a:ln>
        </p:spPr>
      </p:pic>
      <p:sp>
        <p:nvSpPr>
          <p:cNvPr id="86" name="Shape 8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4</a:t>
            </a:fld>
            <a:endParaRPr lang="en"/>
          </a:p>
        </p:txBody>
      </p:sp>
      <p:sp>
        <p:nvSpPr>
          <p:cNvPr id="87" name="Shape 87"/>
          <p:cNvSpPr txBox="1"/>
          <p:nvPr/>
        </p:nvSpPr>
        <p:spPr>
          <a:xfrm>
            <a:off x="293925" y="4612200"/>
            <a:ext cx="1390500" cy="248700"/>
          </a:xfrm>
          <a:prstGeom prst="rect">
            <a:avLst/>
          </a:prstGeom>
          <a:noFill/>
          <a:ln>
            <a:noFill/>
          </a:ln>
        </p:spPr>
        <p:txBody>
          <a:bodyPr lIns="91425" tIns="91425" rIns="91425" bIns="91425" anchor="t" anchorCtr="0">
            <a:noAutofit/>
          </a:bodyPr>
          <a:lstStyle/>
          <a:p>
            <a:pPr lvl="0" rtl="0">
              <a:spcBef>
                <a:spcPts val="0"/>
              </a:spcBef>
              <a:buNone/>
            </a:pPr>
            <a:r>
              <a:rPr lang="en">
                <a:solidFill>
                  <a:schemeClr val="accent2"/>
                </a:solidFill>
              </a:rPr>
              <a:t>Cassie Obzud</a:t>
            </a:r>
          </a:p>
          <a:p>
            <a:pPr lvl="0" rtl="0">
              <a:spcBef>
                <a:spcPts val="0"/>
              </a:spcBef>
              <a:buNone/>
            </a:pPr>
            <a:endParaRPr>
              <a:solidFill>
                <a:schemeClr val="accent2"/>
              </a:solidFill>
            </a:endParaRP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ActivL</a:t>
            </a:r>
          </a:p>
        </p:txBody>
      </p:sp>
      <p:sp>
        <p:nvSpPr>
          <p:cNvPr id="93" name="Shape 93"/>
          <p:cNvSpPr txBox="1">
            <a:spLocks noGrp="1"/>
          </p:cNvSpPr>
          <p:nvPr>
            <p:ph type="body" idx="1"/>
          </p:nvPr>
        </p:nvSpPr>
        <p:spPr>
          <a:xfrm>
            <a:off x="311700" y="1076275"/>
            <a:ext cx="3285000" cy="3416400"/>
          </a:xfrm>
          <a:prstGeom prst="rect">
            <a:avLst/>
          </a:prstGeom>
        </p:spPr>
        <p:txBody>
          <a:bodyPr lIns="91425" tIns="91425" rIns="91425" bIns="91425" anchor="t" anchorCtr="0">
            <a:noAutofit/>
          </a:bodyPr>
          <a:lstStyle/>
          <a:p>
            <a:pPr marL="457200" lvl="0" indent="-228600" rtl="0">
              <a:lnSpc>
                <a:spcPct val="100000"/>
              </a:lnSpc>
              <a:spcBef>
                <a:spcPts val="0"/>
              </a:spcBef>
              <a:buClr>
                <a:schemeClr val="dk1"/>
              </a:buClr>
            </a:pPr>
            <a:r>
              <a:rPr lang="en">
                <a:solidFill>
                  <a:schemeClr val="dk1"/>
                </a:solidFill>
              </a:rPr>
              <a:t>ActivL Artificial Disc</a:t>
            </a:r>
          </a:p>
          <a:p>
            <a:pPr lvl="0" rtl="0">
              <a:lnSpc>
                <a:spcPct val="100000"/>
              </a:lnSpc>
              <a:spcBef>
                <a:spcPts val="0"/>
              </a:spcBef>
              <a:spcAft>
                <a:spcPts val="0"/>
              </a:spcAft>
              <a:buNone/>
            </a:pPr>
            <a:endParaRPr>
              <a:solidFill>
                <a:schemeClr val="dk1"/>
              </a:solidFill>
            </a:endParaRPr>
          </a:p>
          <a:p>
            <a:pPr marL="457200" lvl="0" indent="-228600" rtl="0">
              <a:lnSpc>
                <a:spcPct val="100000"/>
              </a:lnSpc>
              <a:spcBef>
                <a:spcPts val="0"/>
              </a:spcBef>
              <a:buClr>
                <a:schemeClr val="dk1"/>
              </a:buClr>
            </a:pPr>
            <a:r>
              <a:rPr lang="en">
                <a:solidFill>
                  <a:schemeClr val="dk1"/>
                </a:solidFill>
              </a:rPr>
              <a:t>First lumbar disc to be approved in 10 years</a:t>
            </a:r>
          </a:p>
          <a:p>
            <a:pPr lvl="0" rtl="0">
              <a:lnSpc>
                <a:spcPct val="100000"/>
              </a:lnSpc>
              <a:spcBef>
                <a:spcPts val="0"/>
              </a:spcBef>
              <a:spcAft>
                <a:spcPts val="0"/>
              </a:spcAft>
              <a:buNone/>
            </a:pPr>
            <a:endParaRPr>
              <a:solidFill>
                <a:schemeClr val="dk1"/>
              </a:solidFill>
            </a:endParaRPr>
          </a:p>
          <a:p>
            <a:pPr marL="457200" lvl="0" indent="-228600" rtl="0">
              <a:lnSpc>
                <a:spcPct val="100000"/>
              </a:lnSpc>
              <a:spcBef>
                <a:spcPts val="0"/>
              </a:spcBef>
              <a:buClr>
                <a:schemeClr val="dk1"/>
              </a:buClr>
            </a:pPr>
            <a:r>
              <a:rPr lang="en">
                <a:solidFill>
                  <a:schemeClr val="dk1"/>
                </a:solidFill>
              </a:rPr>
              <a:t>Closest mirror to healthy human spine</a:t>
            </a:r>
          </a:p>
          <a:p>
            <a:pPr lvl="0" rtl="0">
              <a:lnSpc>
                <a:spcPct val="100000"/>
              </a:lnSpc>
              <a:spcBef>
                <a:spcPts val="0"/>
              </a:spcBef>
              <a:spcAft>
                <a:spcPts val="0"/>
              </a:spcAft>
              <a:buNone/>
            </a:pPr>
            <a:endParaRPr>
              <a:solidFill>
                <a:schemeClr val="dk1"/>
              </a:solidFill>
            </a:endParaRPr>
          </a:p>
          <a:p>
            <a:pPr marL="457200" lvl="0" indent="-228600" rtl="0">
              <a:lnSpc>
                <a:spcPct val="100000"/>
              </a:lnSpc>
              <a:spcBef>
                <a:spcPts val="0"/>
              </a:spcBef>
              <a:buClr>
                <a:schemeClr val="dk1"/>
              </a:buClr>
            </a:pPr>
            <a:r>
              <a:rPr lang="en">
                <a:solidFill>
                  <a:schemeClr val="dk1"/>
                </a:solidFill>
              </a:rPr>
              <a:t>Stability &amp; single step insertion </a:t>
            </a:r>
          </a:p>
          <a:p>
            <a:pPr lvl="0" rtl="0">
              <a:lnSpc>
                <a:spcPct val="100000"/>
              </a:lnSpc>
              <a:spcBef>
                <a:spcPts val="0"/>
              </a:spcBef>
              <a:spcAft>
                <a:spcPts val="0"/>
              </a:spcAft>
              <a:buNone/>
            </a:pPr>
            <a:endParaRPr>
              <a:solidFill>
                <a:schemeClr val="dk1"/>
              </a:solidFill>
            </a:endParaRPr>
          </a:p>
          <a:p>
            <a:pPr marL="457200" lvl="0" indent="-228600" rtl="0">
              <a:lnSpc>
                <a:spcPct val="100000"/>
              </a:lnSpc>
              <a:spcBef>
                <a:spcPts val="0"/>
              </a:spcBef>
              <a:buClr>
                <a:schemeClr val="dk1"/>
              </a:buClr>
            </a:pPr>
            <a:r>
              <a:rPr lang="en">
                <a:solidFill>
                  <a:schemeClr val="dk1"/>
                </a:solidFill>
              </a:rPr>
              <a:t>Next generation motion preservation opportunity </a:t>
            </a:r>
          </a:p>
        </p:txBody>
      </p:sp>
      <p:sp>
        <p:nvSpPr>
          <p:cNvPr id="94" name="Shape 9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5</a:t>
            </a:fld>
            <a:endParaRPr lang="en"/>
          </a:p>
        </p:txBody>
      </p:sp>
      <p:sp>
        <p:nvSpPr>
          <p:cNvPr id="95" name="Shape 95"/>
          <p:cNvSpPr txBox="1"/>
          <p:nvPr/>
        </p:nvSpPr>
        <p:spPr>
          <a:xfrm>
            <a:off x="293925" y="4612200"/>
            <a:ext cx="1390500" cy="248700"/>
          </a:xfrm>
          <a:prstGeom prst="rect">
            <a:avLst/>
          </a:prstGeom>
          <a:noFill/>
          <a:ln>
            <a:noFill/>
          </a:ln>
        </p:spPr>
        <p:txBody>
          <a:bodyPr lIns="91425" tIns="91425" rIns="91425" bIns="91425" anchor="t" anchorCtr="0">
            <a:noAutofit/>
          </a:bodyPr>
          <a:lstStyle/>
          <a:p>
            <a:pPr lvl="0" rtl="0">
              <a:spcBef>
                <a:spcPts val="0"/>
              </a:spcBef>
              <a:buNone/>
            </a:pPr>
            <a:r>
              <a:rPr lang="en">
                <a:solidFill>
                  <a:schemeClr val="accent2"/>
                </a:solidFill>
              </a:rPr>
              <a:t>Cassie Obzud</a:t>
            </a:r>
          </a:p>
          <a:p>
            <a:pPr lvl="0" rtl="0">
              <a:spcBef>
                <a:spcPts val="0"/>
              </a:spcBef>
              <a:buNone/>
            </a:pPr>
            <a:endParaRPr>
              <a:solidFill>
                <a:schemeClr val="accent2"/>
              </a:solidFill>
            </a:endParaRPr>
          </a:p>
        </p:txBody>
      </p:sp>
      <p:pic>
        <p:nvPicPr>
          <p:cNvPr id="96" name="Shape 96"/>
          <p:cNvPicPr preferRelativeResize="0"/>
          <p:nvPr/>
        </p:nvPicPr>
        <p:blipFill>
          <a:blip r:embed="rId3">
            <a:alphaModFix/>
          </a:blip>
          <a:stretch>
            <a:fillRect/>
          </a:stretch>
        </p:blipFill>
        <p:spPr>
          <a:xfrm>
            <a:off x="3579837" y="636525"/>
            <a:ext cx="2040424" cy="1922375"/>
          </a:xfrm>
          <a:prstGeom prst="rect">
            <a:avLst/>
          </a:prstGeom>
          <a:noFill/>
          <a:ln>
            <a:noFill/>
          </a:ln>
        </p:spPr>
      </p:pic>
      <p:pic>
        <p:nvPicPr>
          <p:cNvPr id="97" name="Shape 97"/>
          <p:cNvPicPr preferRelativeResize="0"/>
          <p:nvPr/>
        </p:nvPicPr>
        <p:blipFill>
          <a:blip r:embed="rId4">
            <a:alphaModFix/>
          </a:blip>
          <a:stretch>
            <a:fillRect/>
          </a:stretch>
        </p:blipFill>
        <p:spPr>
          <a:xfrm>
            <a:off x="4282725" y="3162162"/>
            <a:ext cx="3212325" cy="1818474"/>
          </a:xfrm>
          <a:prstGeom prst="rect">
            <a:avLst/>
          </a:prstGeom>
          <a:noFill/>
          <a:ln>
            <a:noFill/>
          </a:ln>
        </p:spPr>
      </p:pic>
      <p:pic>
        <p:nvPicPr>
          <p:cNvPr id="98" name="Shape 98"/>
          <p:cNvPicPr preferRelativeResize="0"/>
          <p:nvPr/>
        </p:nvPicPr>
        <p:blipFill>
          <a:blip r:embed="rId5">
            <a:alphaModFix/>
          </a:blip>
          <a:stretch>
            <a:fillRect/>
          </a:stretch>
        </p:blipFill>
        <p:spPr>
          <a:xfrm>
            <a:off x="5792475" y="425174"/>
            <a:ext cx="3284949" cy="2468749"/>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190200"/>
            <a:ext cx="8520600" cy="572700"/>
          </a:xfrm>
          <a:prstGeom prst="rect">
            <a:avLst/>
          </a:prstGeom>
        </p:spPr>
        <p:txBody>
          <a:bodyPr lIns="91425" tIns="91425" rIns="91425" bIns="91425" anchor="t" anchorCtr="0">
            <a:noAutofit/>
          </a:bodyPr>
          <a:lstStyle/>
          <a:p>
            <a:pPr lvl="0" rtl="0">
              <a:spcBef>
                <a:spcPts val="0"/>
              </a:spcBef>
              <a:buNone/>
            </a:pPr>
            <a:r>
              <a:rPr lang="en"/>
              <a:t>Surgical Procedure</a:t>
            </a:r>
          </a:p>
        </p:txBody>
      </p:sp>
      <p:sp>
        <p:nvSpPr>
          <p:cNvPr id="104" name="Shape 10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6</a:t>
            </a:fld>
            <a:endParaRPr lang="en"/>
          </a:p>
        </p:txBody>
      </p:sp>
      <p:pic>
        <p:nvPicPr>
          <p:cNvPr id="105" name="Shape 105"/>
          <p:cNvPicPr preferRelativeResize="0"/>
          <p:nvPr/>
        </p:nvPicPr>
        <p:blipFill rotWithShape="1">
          <a:blip r:embed="rId3">
            <a:alphaModFix/>
          </a:blip>
          <a:srcRect t="29677" b="27311"/>
          <a:stretch/>
        </p:blipFill>
        <p:spPr>
          <a:xfrm>
            <a:off x="311700" y="1017724"/>
            <a:ext cx="3588625" cy="1708174"/>
          </a:xfrm>
          <a:prstGeom prst="rect">
            <a:avLst/>
          </a:prstGeom>
          <a:noFill/>
          <a:ln>
            <a:noFill/>
          </a:ln>
        </p:spPr>
      </p:pic>
      <p:pic>
        <p:nvPicPr>
          <p:cNvPr id="106" name="Shape 106"/>
          <p:cNvPicPr preferRelativeResize="0"/>
          <p:nvPr/>
        </p:nvPicPr>
        <p:blipFill rotWithShape="1">
          <a:blip r:embed="rId4">
            <a:alphaModFix/>
          </a:blip>
          <a:srcRect t="11542" b="11046"/>
          <a:stretch/>
        </p:blipFill>
        <p:spPr>
          <a:xfrm>
            <a:off x="4340275" y="1017725"/>
            <a:ext cx="4492024" cy="1845677"/>
          </a:xfrm>
          <a:prstGeom prst="rect">
            <a:avLst/>
          </a:prstGeom>
          <a:noFill/>
          <a:ln>
            <a:noFill/>
          </a:ln>
        </p:spPr>
      </p:pic>
      <p:pic>
        <p:nvPicPr>
          <p:cNvPr id="107" name="Shape 107"/>
          <p:cNvPicPr preferRelativeResize="0"/>
          <p:nvPr/>
        </p:nvPicPr>
        <p:blipFill rotWithShape="1">
          <a:blip r:embed="rId5">
            <a:alphaModFix/>
          </a:blip>
          <a:srcRect l="18238" r="5894" b="10698"/>
          <a:stretch/>
        </p:blipFill>
        <p:spPr>
          <a:xfrm>
            <a:off x="311700" y="3251800"/>
            <a:ext cx="4009904" cy="1590224"/>
          </a:xfrm>
          <a:prstGeom prst="rect">
            <a:avLst/>
          </a:prstGeom>
          <a:noFill/>
          <a:ln>
            <a:noFill/>
          </a:ln>
        </p:spPr>
      </p:pic>
      <p:pic>
        <p:nvPicPr>
          <p:cNvPr id="108" name="Shape 108"/>
          <p:cNvPicPr preferRelativeResize="0"/>
          <p:nvPr/>
        </p:nvPicPr>
        <p:blipFill rotWithShape="1">
          <a:blip r:embed="rId6">
            <a:alphaModFix/>
          </a:blip>
          <a:srcRect l="16282" t="21237" b="26835"/>
          <a:stretch/>
        </p:blipFill>
        <p:spPr>
          <a:xfrm>
            <a:off x="5503199" y="3181000"/>
            <a:ext cx="2388825" cy="1661025"/>
          </a:xfrm>
          <a:prstGeom prst="rect">
            <a:avLst/>
          </a:prstGeom>
          <a:noFill/>
          <a:ln>
            <a:noFill/>
          </a:ln>
        </p:spPr>
      </p:pic>
      <p:sp>
        <p:nvSpPr>
          <p:cNvPr id="109" name="Shape 109"/>
          <p:cNvSpPr/>
          <p:nvPr/>
        </p:nvSpPr>
        <p:spPr>
          <a:xfrm>
            <a:off x="3548525" y="1131000"/>
            <a:ext cx="1236300" cy="322500"/>
          </a:xfrm>
          <a:prstGeom prst="rightArrow">
            <a:avLst>
              <a:gd name="adj1" fmla="val 50000"/>
              <a:gd name="adj2" fmla="val 5000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0" name="Shape 110"/>
          <p:cNvSpPr/>
          <p:nvPr/>
        </p:nvSpPr>
        <p:spPr>
          <a:xfrm rot="8567955">
            <a:off x="3548417" y="2920263"/>
            <a:ext cx="1236500" cy="322445"/>
          </a:xfrm>
          <a:prstGeom prst="rightArrow">
            <a:avLst>
              <a:gd name="adj1" fmla="val 50000"/>
              <a:gd name="adj2" fmla="val 52674"/>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1" name="Shape 111"/>
          <p:cNvSpPr/>
          <p:nvPr/>
        </p:nvSpPr>
        <p:spPr>
          <a:xfrm>
            <a:off x="4182250" y="4421250"/>
            <a:ext cx="1650300" cy="322500"/>
          </a:xfrm>
          <a:prstGeom prst="rightArrow">
            <a:avLst>
              <a:gd name="adj1" fmla="val 50000"/>
              <a:gd name="adj2" fmla="val 5000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2" name="Shape 112"/>
          <p:cNvSpPr txBox="1"/>
          <p:nvPr/>
        </p:nvSpPr>
        <p:spPr>
          <a:xfrm>
            <a:off x="5503200" y="4842025"/>
            <a:ext cx="3302400" cy="288300"/>
          </a:xfrm>
          <a:prstGeom prst="rect">
            <a:avLst/>
          </a:prstGeom>
          <a:noFill/>
          <a:ln>
            <a:noFill/>
          </a:ln>
        </p:spPr>
        <p:txBody>
          <a:bodyPr lIns="91425" tIns="91425" rIns="91425" bIns="91425" anchor="t" anchorCtr="0">
            <a:noAutofit/>
          </a:bodyPr>
          <a:lstStyle/>
          <a:p>
            <a:pPr lvl="0">
              <a:spcBef>
                <a:spcPts val="0"/>
              </a:spcBef>
              <a:buNone/>
            </a:pPr>
            <a:r>
              <a:rPr lang="en" sz="1000">
                <a:solidFill>
                  <a:schemeClr val="dk1"/>
                </a:solidFill>
              </a:rPr>
              <a:t>Images courtesy of Aesculap</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Our Project</a:t>
            </a:r>
          </a:p>
        </p:txBody>
      </p:sp>
      <p:sp>
        <p:nvSpPr>
          <p:cNvPr id="118" name="Shape 118"/>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marL="457200" lvl="0" indent="-228600" rtl="0">
              <a:lnSpc>
                <a:spcPct val="200000"/>
              </a:lnSpc>
              <a:spcBef>
                <a:spcPts val="0"/>
              </a:spcBef>
              <a:buClr>
                <a:schemeClr val="dk1"/>
              </a:buClr>
            </a:pPr>
            <a:r>
              <a:rPr lang="en">
                <a:solidFill>
                  <a:schemeClr val="dk1"/>
                </a:solidFill>
              </a:rPr>
              <a:t>Current methods: rigid/angled distractors</a:t>
            </a:r>
          </a:p>
          <a:p>
            <a:pPr marL="457200" lvl="0" indent="-228600" rtl="0">
              <a:lnSpc>
                <a:spcPct val="200000"/>
              </a:lnSpc>
              <a:spcBef>
                <a:spcPts val="0"/>
              </a:spcBef>
              <a:buClr>
                <a:schemeClr val="dk1"/>
              </a:buClr>
            </a:pPr>
            <a:r>
              <a:rPr lang="en">
                <a:solidFill>
                  <a:schemeClr val="dk1"/>
                </a:solidFill>
              </a:rPr>
              <a:t>Stress concentrations</a:t>
            </a:r>
          </a:p>
          <a:p>
            <a:pPr marL="457200" lvl="0" indent="-228600" rtl="0">
              <a:lnSpc>
                <a:spcPct val="200000"/>
              </a:lnSpc>
              <a:spcBef>
                <a:spcPts val="0"/>
              </a:spcBef>
              <a:buClr>
                <a:schemeClr val="dk1"/>
              </a:buClr>
            </a:pPr>
            <a:r>
              <a:rPr lang="en">
                <a:solidFill>
                  <a:schemeClr val="dk1"/>
                </a:solidFill>
              </a:rPr>
              <a:t>Need for better distracting instrument</a:t>
            </a:r>
          </a:p>
          <a:p>
            <a:pPr marL="457200" lvl="0" indent="-228600" rtl="0">
              <a:lnSpc>
                <a:spcPct val="200000"/>
              </a:lnSpc>
              <a:spcBef>
                <a:spcPts val="0"/>
              </a:spcBef>
              <a:buClr>
                <a:schemeClr val="dk1"/>
              </a:buClr>
            </a:pPr>
            <a:r>
              <a:rPr lang="en">
                <a:solidFill>
                  <a:schemeClr val="dk1"/>
                </a:solidFill>
              </a:rPr>
              <a:t>Parallel Distraction of the spine</a:t>
            </a:r>
          </a:p>
          <a:p>
            <a:pPr lvl="0">
              <a:spcBef>
                <a:spcPts val="0"/>
              </a:spcBef>
              <a:buNone/>
            </a:pPr>
            <a:endParaRPr/>
          </a:p>
        </p:txBody>
      </p:sp>
      <p:sp>
        <p:nvSpPr>
          <p:cNvPr id="119" name="Shape 1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7</a:t>
            </a:fld>
            <a:endParaRPr lang="en"/>
          </a:p>
        </p:txBody>
      </p:sp>
      <p:pic>
        <p:nvPicPr>
          <p:cNvPr id="120" name="Shape 120"/>
          <p:cNvPicPr preferRelativeResize="0"/>
          <p:nvPr/>
        </p:nvPicPr>
        <p:blipFill>
          <a:blip r:embed="rId3">
            <a:alphaModFix/>
          </a:blip>
          <a:stretch>
            <a:fillRect/>
          </a:stretch>
        </p:blipFill>
        <p:spPr>
          <a:xfrm>
            <a:off x="6351825" y="132998"/>
            <a:ext cx="2669324" cy="2966799"/>
          </a:xfrm>
          <a:prstGeom prst="rect">
            <a:avLst/>
          </a:prstGeom>
          <a:noFill/>
          <a:ln>
            <a:noFill/>
          </a:ln>
        </p:spPr>
      </p:pic>
      <p:pic>
        <p:nvPicPr>
          <p:cNvPr id="121" name="Shape 121"/>
          <p:cNvPicPr preferRelativeResize="0"/>
          <p:nvPr/>
        </p:nvPicPr>
        <p:blipFill>
          <a:blip r:embed="rId4">
            <a:alphaModFix/>
          </a:blip>
          <a:stretch>
            <a:fillRect/>
          </a:stretch>
        </p:blipFill>
        <p:spPr>
          <a:xfrm>
            <a:off x="3913075" y="2182175"/>
            <a:ext cx="2404499" cy="2874650"/>
          </a:xfrm>
          <a:prstGeom prst="rect">
            <a:avLst/>
          </a:prstGeom>
          <a:noFill/>
          <a:ln>
            <a:noFill/>
          </a:ln>
        </p:spPr>
      </p:pic>
      <p:sp>
        <p:nvSpPr>
          <p:cNvPr id="122" name="Shape 122"/>
          <p:cNvSpPr txBox="1"/>
          <p:nvPr/>
        </p:nvSpPr>
        <p:spPr>
          <a:xfrm>
            <a:off x="109500" y="4663225"/>
            <a:ext cx="1860600" cy="305700"/>
          </a:xfrm>
          <a:prstGeom prst="rect">
            <a:avLst/>
          </a:prstGeom>
          <a:noFill/>
          <a:ln>
            <a:noFill/>
          </a:ln>
        </p:spPr>
        <p:txBody>
          <a:bodyPr lIns="91425" tIns="91425" rIns="91425" bIns="91425" anchor="t" anchorCtr="0">
            <a:noAutofit/>
          </a:bodyPr>
          <a:lstStyle/>
          <a:p>
            <a:pPr lvl="0" rtl="0">
              <a:lnSpc>
                <a:spcPct val="200000"/>
              </a:lnSpc>
              <a:spcBef>
                <a:spcPts val="0"/>
              </a:spcBef>
              <a:spcAft>
                <a:spcPts val="1600"/>
              </a:spcAft>
              <a:buNone/>
            </a:pPr>
            <a:r>
              <a:rPr lang="en">
                <a:solidFill>
                  <a:schemeClr val="dk1"/>
                </a:solidFill>
              </a:rPr>
              <a:t>Brian Loughran</a:t>
            </a:r>
          </a:p>
        </p:txBody>
      </p:sp>
      <p:sp>
        <p:nvSpPr>
          <p:cNvPr id="123" name="Shape 123"/>
          <p:cNvSpPr txBox="1"/>
          <p:nvPr/>
        </p:nvSpPr>
        <p:spPr>
          <a:xfrm>
            <a:off x="6351825" y="4768525"/>
            <a:ext cx="3302400" cy="288300"/>
          </a:xfrm>
          <a:prstGeom prst="rect">
            <a:avLst/>
          </a:prstGeom>
          <a:noFill/>
          <a:ln>
            <a:noFill/>
          </a:ln>
        </p:spPr>
        <p:txBody>
          <a:bodyPr lIns="91425" tIns="91425" rIns="91425" bIns="91425" anchor="t" anchorCtr="0">
            <a:noAutofit/>
          </a:bodyPr>
          <a:lstStyle/>
          <a:p>
            <a:pPr lvl="0" rtl="0">
              <a:spcBef>
                <a:spcPts val="0"/>
              </a:spcBef>
              <a:buNone/>
            </a:pPr>
            <a:r>
              <a:rPr lang="en" sz="1000">
                <a:solidFill>
                  <a:schemeClr val="dk1"/>
                </a:solidFill>
              </a:rPr>
              <a:t>Images courtesy of Aesculap</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t>Mission Statement </a:t>
            </a:r>
          </a:p>
        </p:txBody>
      </p:sp>
      <p:sp>
        <p:nvSpPr>
          <p:cNvPr id="129" name="Shape 129"/>
          <p:cNvSpPr txBox="1">
            <a:spLocks noGrp="1"/>
          </p:cNvSpPr>
          <p:nvPr>
            <p:ph type="body" idx="1"/>
          </p:nvPr>
        </p:nvSpPr>
        <p:spPr>
          <a:xfrm>
            <a:off x="311700" y="1152475"/>
            <a:ext cx="8160900" cy="3416400"/>
          </a:xfrm>
          <a:prstGeom prst="rect">
            <a:avLst/>
          </a:prstGeom>
        </p:spPr>
        <p:txBody>
          <a:bodyPr lIns="91425" tIns="91425" rIns="91425" bIns="91425" anchor="t" anchorCtr="0">
            <a:noAutofit/>
          </a:bodyPr>
          <a:lstStyle/>
          <a:p>
            <a:pPr lvl="0">
              <a:spcBef>
                <a:spcPts val="0"/>
              </a:spcBef>
              <a:buNone/>
            </a:pPr>
            <a:r>
              <a:rPr lang="en" sz="1800">
                <a:solidFill>
                  <a:schemeClr val="dk1"/>
                </a:solidFill>
              </a:rPr>
              <a:t>Our mission is to provide a parallel distractor to be used by orthopedic surgeons in an effort to increase quality of life for patients with severe degenerative disk disease in the spine.</a:t>
            </a:r>
          </a:p>
        </p:txBody>
      </p:sp>
      <p:sp>
        <p:nvSpPr>
          <p:cNvPr id="130" name="Shape 13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8</a:t>
            </a:fld>
            <a:endParaRPr lang="en"/>
          </a:p>
        </p:txBody>
      </p:sp>
      <p:sp>
        <p:nvSpPr>
          <p:cNvPr id="131" name="Shape 131"/>
          <p:cNvSpPr txBox="1"/>
          <p:nvPr/>
        </p:nvSpPr>
        <p:spPr>
          <a:xfrm>
            <a:off x="115700" y="4663225"/>
            <a:ext cx="1860600" cy="305700"/>
          </a:xfrm>
          <a:prstGeom prst="rect">
            <a:avLst/>
          </a:prstGeom>
          <a:noFill/>
          <a:ln>
            <a:noFill/>
          </a:ln>
        </p:spPr>
        <p:txBody>
          <a:bodyPr lIns="91425" tIns="91425" rIns="91425" bIns="91425" anchor="t" anchorCtr="0">
            <a:noAutofit/>
          </a:bodyPr>
          <a:lstStyle/>
          <a:p>
            <a:pPr lvl="0" rtl="0">
              <a:lnSpc>
                <a:spcPct val="200000"/>
              </a:lnSpc>
              <a:spcBef>
                <a:spcPts val="0"/>
              </a:spcBef>
              <a:spcAft>
                <a:spcPts val="1600"/>
              </a:spcAft>
              <a:buNone/>
            </a:pPr>
            <a:r>
              <a:rPr lang="en">
                <a:solidFill>
                  <a:schemeClr val="dk1"/>
                </a:solidFill>
              </a:rPr>
              <a:t>Brian Loughran</a:t>
            </a:r>
          </a:p>
        </p:txBody>
      </p:sp>
      <p:pic>
        <p:nvPicPr>
          <p:cNvPr id="132" name="Shape 132"/>
          <p:cNvPicPr preferRelativeResize="0"/>
          <p:nvPr/>
        </p:nvPicPr>
        <p:blipFill>
          <a:blip r:embed="rId3">
            <a:alphaModFix/>
          </a:blip>
          <a:stretch>
            <a:fillRect/>
          </a:stretch>
        </p:blipFill>
        <p:spPr>
          <a:xfrm>
            <a:off x="6475612" y="2037774"/>
            <a:ext cx="1996824" cy="2757099"/>
          </a:xfrm>
          <a:prstGeom prst="rect">
            <a:avLst/>
          </a:prstGeom>
          <a:noFill/>
          <a:ln>
            <a:noFill/>
          </a:ln>
        </p:spPr>
      </p:pic>
      <p:sp>
        <p:nvSpPr>
          <p:cNvPr id="133" name="Shape 133"/>
          <p:cNvSpPr txBox="1"/>
          <p:nvPr/>
        </p:nvSpPr>
        <p:spPr>
          <a:xfrm>
            <a:off x="6475625" y="4735900"/>
            <a:ext cx="1996800" cy="249000"/>
          </a:xfrm>
          <a:prstGeom prst="rect">
            <a:avLst/>
          </a:prstGeom>
          <a:noFill/>
          <a:ln>
            <a:noFill/>
          </a:ln>
        </p:spPr>
        <p:txBody>
          <a:bodyPr lIns="91425" tIns="91425" rIns="91425" bIns="91425" anchor="t" anchorCtr="0">
            <a:noAutofit/>
          </a:bodyPr>
          <a:lstStyle/>
          <a:p>
            <a:pPr lvl="0">
              <a:spcBef>
                <a:spcPts val="0"/>
              </a:spcBef>
              <a:buNone/>
            </a:pPr>
            <a:r>
              <a:rPr lang="en" sz="1000">
                <a:solidFill>
                  <a:schemeClr val="dk1"/>
                </a:solidFill>
              </a:rPr>
              <a:t>http://treatbackpainnaturally.com/degenerative-disc-disease-2</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Customer and End User</a:t>
            </a:r>
          </a:p>
        </p:txBody>
      </p:sp>
      <p:sp>
        <p:nvSpPr>
          <p:cNvPr id="139" name="Shape 13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Clr>
                <a:schemeClr val="dk1"/>
              </a:buClr>
            </a:pPr>
            <a:r>
              <a:rPr lang="en">
                <a:solidFill>
                  <a:schemeClr val="dk1"/>
                </a:solidFill>
              </a:rPr>
              <a:t>Customer: Hospitals and Insurance Companies</a:t>
            </a:r>
          </a:p>
          <a:p>
            <a:pPr marL="457200" lvl="0" indent="-228600" rtl="0">
              <a:spcBef>
                <a:spcPts val="0"/>
              </a:spcBef>
              <a:buClr>
                <a:schemeClr val="dk1"/>
              </a:buClr>
            </a:pPr>
            <a:r>
              <a:rPr lang="en">
                <a:solidFill>
                  <a:schemeClr val="dk1"/>
                </a:solidFill>
              </a:rPr>
              <a:t>End Users: Orthopaedic surgeons and Neurosurgeons</a:t>
            </a:r>
          </a:p>
          <a:p>
            <a:pPr marL="457200" lvl="0" indent="-228600">
              <a:spcBef>
                <a:spcPts val="0"/>
              </a:spcBef>
              <a:buClr>
                <a:schemeClr val="dk1"/>
              </a:buClr>
            </a:pPr>
            <a:r>
              <a:rPr lang="en">
                <a:solidFill>
                  <a:schemeClr val="dk1"/>
                </a:solidFill>
              </a:rPr>
              <a:t>In communication with local surgical offices</a:t>
            </a:r>
          </a:p>
        </p:txBody>
      </p:sp>
      <p:sp>
        <p:nvSpPr>
          <p:cNvPr id="140" name="Shape 1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9</a:t>
            </a:fld>
            <a:endParaRPr lang="en"/>
          </a:p>
        </p:txBody>
      </p:sp>
      <p:pic>
        <p:nvPicPr>
          <p:cNvPr id="141" name="Shape 141"/>
          <p:cNvPicPr preferRelativeResize="0"/>
          <p:nvPr/>
        </p:nvPicPr>
        <p:blipFill>
          <a:blip r:embed="rId3">
            <a:alphaModFix/>
          </a:blip>
          <a:stretch>
            <a:fillRect/>
          </a:stretch>
        </p:blipFill>
        <p:spPr>
          <a:xfrm>
            <a:off x="1752600" y="2571750"/>
            <a:ext cx="5842350" cy="2131250"/>
          </a:xfrm>
          <a:prstGeom prst="rect">
            <a:avLst/>
          </a:prstGeom>
          <a:noFill/>
          <a:ln>
            <a:noFill/>
          </a:ln>
        </p:spPr>
      </p:pic>
      <p:sp>
        <p:nvSpPr>
          <p:cNvPr id="142" name="Shape 142"/>
          <p:cNvSpPr txBox="1">
            <a:spLocks noGrp="1"/>
          </p:cNvSpPr>
          <p:nvPr>
            <p:ph type="body" idx="4294967295"/>
          </p:nvPr>
        </p:nvSpPr>
        <p:spPr>
          <a:xfrm>
            <a:off x="0" y="4735225"/>
            <a:ext cx="3999900" cy="321600"/>
          </a:xfrm>
          <a:prstGeom prst="rect">
            <a:avLst/>
          </a:prstGeom>
        </p:spPr>
        <p:txBody>
          <a:bodyPr lIns="91425" tIns="91425" rIns="91425" bIns="91425" anchor="t" anchorCtr="0">
            <a:noAutofit/>
          </a:bodyPr>
          <a:lstStyle/>
          <a:p>
            <a:pPr lvl="0" rtl="0">
              <a:spcBef>
                <a:spcPts val="0"/>
              </a:spcBef>
              <a:buNone/>
            </a:pPr>
            <a:r>
              <a:rPr lang="en" sz="1400">
                <a:solidFill>
                  <a:schemeClr val="dk1"/>
                </a:solidFill>
              </a:rPr>
              <a:t>Cassie Christman</a:t>
            </a:r>
          </a:p>
        </p:txBody>
      </p:sp>
    </p:spTree>
  </p:cSld>
  <p:clrMapOvr>
    <a:masterClrMapping/>
  </p:clrMapOvr>
  <p:transition spd="slow">
    <p:cut/>
  </p:transition>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1386</Words>
  <Application>Microsoft Office PowerPoint</Application>
  <PresentationFormat>On-screen Show (16:9)</PresentationFormat>
  <Paragraphs>220</Paragraphs>
  <Slides>28</Slides>
  <Notes>28</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simple-dark-2</vt:lpstr>
      <vt:lpstr>Aesculap 1</vt:lpstr>
      <vt:lpstr>Industry Overview </vt:lpstr>
      <vt:lpstr>Aesculap</vt:lpstr>
      <vt:lpstr>Aesculap</vt:lpstr>
      <vt:lpstr>ActivL</vt:lpstr>
      <vt:lpstr>Surgical Procedure</vt:lpstr>
      <vt:lpstr>Our Project</vt:lpstr>
      <vt:lpstr>Mission Statement </vt:lpstr>
      <vt:lpstr>Customer and End User</vt:lpstr>
      <vt:lpstr>Customer Needs</vt:lpstr>
      <vt:lpstr>End User</vt:lpstr>
      <vt:lpstr>Target Specifications: Metrics and Target Values </vt:lpstr>
      <vt:lpstr>Summary of Considerations - Material</vt:lpstr>
      <vt:lpstr>Slide 14</vt:lpstr>
      <vt:lpstr>Numerical Requirements</vt:lpstr>
      <vt:lpstr>Competitive Benchmarks</vt:lpstr>
      <vt:lpstr>Intellectual Property </vt:lpstr>
      <vt:lpstr>Standards</vt:lpstr>
      <vt:lpstr>Prototyping - Sketches</vt:lpstr>
      <vt:lpstr>Prototyping - Capabilities</vt:lpstr>
      <vt:lpstr>Prototyping - Capabilities</vt:lpstr>
      <vt:lpstr>Moving Forward</vt:lpstr>
      <vt:lpstr>Appendix A: Surgical Offices Contacted</vt:lpstr>
      <vt:lpstr>Appendix B: Intellectual Property - Wedge </vt:lpstr>
      <vt:lpstr>Appendix C: Intellectual Property - Parallel Crossbar </vt:lpstr>
      <vt:lpstr>Appendix D: Intellectual Property - Scissor Lift </vt:lpstr>
      <vt:lpstr>Appendix E: Intellectual Property - Hinged </vt:lpstr>
      <vt:lpstr>Appendix F: Intellectual Property - Tapered Blade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Aesculap 1</dc:title>
  <dc:creator>Brian</dc:creator>
  <cp:lastModifiedBy>Brian</cp:lastModifiedBy>
  <cp:revision>1</cp:revision>
  <dcterms:modified xsi:type="dcterms:W3CDTF">2016-03-11T16:34:46Z</dcterms:modified>
</cp:coreProperties>
</file>